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4" r:id="rId11"/>
    <p:sldId id="266" r:id="rId1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3" autoAdjust="0"/>
    <p:restoredTop sz="94660"/>
  </p:normalViewPr>
  <p:slideViewPr>
    <p:cSldViewPr snapToGrid="0">
      <p:cViewPr varScale="1">
        <p:scale>
          <a:sx n="142" d="100"/>
          <a:sy n="142" d="100"/>
        </p:scale>
        <p:origin x="156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9882D7A-4142-46DF-BD38-6F32F5A382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620434E8-075C-423E-97B3-8810319493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19F5821-F600-4632-84CF-1D1D0577A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861B-0194-4C45-9700-9E0492DC7BE7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FAAC91B-C3A8-41D1-BEF2-BE9590256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6795AE2-A133-414C-BBBA-EE67446E4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07E6-21F6-4E69-BCA9-1ECE44BB413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991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1B576D-C148-4F1D-B3DF-B4148BCA7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F677DF62-AC16-4A28-AEC8-4ED11BFB73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B52C198D-5C80-4FB7-AE2A-76747EE71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861B-0194-4C45-9700-9E0492DC7BE7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BD889F3-3C64-44E7-BB1B-EFE6A8FDB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C585F15F-3197-43BD-B635-D71EB9FA8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07E6-21F6-4E69-BCA9-1ECE44BB413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51162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29C0F60C-66BA-4EC6-B2C5-A059F04FCD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9174BDFC-4F1E-4E2A-A712-FDA28E334D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8D713BF0-0388-4E2B-BD3C-044912571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861B-0194-4C45-9700-9E0492DC7BE7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4774C705-5BAA-46F1-BDDA-93239F0A0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7CDB411-DBDC-46D7-A9B3-9FE6D111F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07E6-21F6-4E69-BCA9-1ECE44BB413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338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7B92D29-DD5F-4FB2-BCA2-11DE00E7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AEE3FFC-5972-49EC-AD71-476D9F4244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ED15BF8A-BFA6-4E95-A92A-89BBD106F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861B-0194-4C45-9700-9E0492DC7BE7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5A47610-B078-4B4D-A61F-E8A0C6069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9380DAF0-3C74-49C3-8EB3-CEBABE885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07E6-21F6-4E69-BCA9-1ECE44BB413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7415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3809346-DEAF-4060-94DB-C12C63D53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B7A4C7C-F54C-45ED-A74B-22EFBB9A8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15400F35-9DDB-4D20-B50F-EBBF103FD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861B-0194-4C45-9700-9E0492DC7BE7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28B11DFE-17F3-4208-BE1C-040B50FE8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2D6ABEC3-E3D1-4BB5-B9B7-0E08BAEA1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07E6-21F6-4E69-BCA9-1ECE44BB413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61803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0EE4D64-55F6-4F28-A7B7-998D3F3C4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DFD1BBC-1001-4A34-B735-593C069CF5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F184288D-A4D5-4698-A47B-34967B075A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5B699E09-6457-4DE4-937F-8BDBF4FF1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861B-0194-4C45-9700-9E0492DC7BE7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1965F0E3-F4C2-400C-8F54-D6B5FE305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5B3396CA-582A-42A8-8BBB-4CB4FB8CA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07E6-21F6-4E69-BCA9-1ECE44BB413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64559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81C6165-AB5C-47FB-841F-A8F0340D8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2645257A-5BC9-4C30-B769-F856EBC8F8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C57CCB9E-9D5D-41FA-9467-0F6F425D81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5A76ED8B-7276-4E23-9ED5-975CBD4639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25A728F2-C5B7-4943-A7F2-6DE0C111C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44412B8E-B156-45A2-9E7B-DD9B8B930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861B-0194-4C45-9700-9E0492DC7BE7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57BF0432-E03E-4207-96E6-6172375DA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D4CD1FEE-D36E-4EB4-A10C-C444E58D4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07E6-21F6-4E69-BCA9-1ECE44BB413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2252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824B679-4239-4B49-A93E-87DABF79F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7C029F90-AA19-4176-8B1A-375213354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861B-0194-4C45-9700-9E0492DC7BE7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B7A2D620-6370-42ED-82A7-874E5B3AD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98DB577-9A11-41FB-BE84-E8B1D6AA7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07E6-21F6-4E69-BCA9-1ECE44BB413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9882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6429FAB4-3DE0-470B-B402-37FEFF10B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861B-0194-4C45-9700-9E0492DC7BE7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427546C1-E55C-413B-9543-F1CCC2028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A4E6749-1E7F-4741-8593-9985F6512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07E6-21F6-4E69-BCA9-1ECE44BB413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8325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6EF3FC4-CCFD-4CA1-A981-5BD2F60537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55165EA-090B-40E7-81FB-D8F74D85C8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8735DEB-F158-41CF-BD43-CBB2DAF03A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E63E75FA-48E8-4C99-ACF1-D17C2EFE8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861B-0194-4C45-9700-9E0492DC7BE7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13A5656-53BB-4B82-BE63-8BAE0B025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0D398879-30DC-46D9-BAA1-B1CA9B97E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07E6-21F6-4E69-BCA9-1ECE44BB413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6358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0117BA5-B8D8-4569-A105-C3F13B40E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286050F8-3C1D-4F06-9EAC-C7695F81EE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ED83D94E-82AE-4875-9C02-C32F6B5D19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4F471067-7810-44DE-A256-B124F1527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861B-0194-4C45-9700-9E0492DC7BE7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609D56E7-707C-4B63-B894-2E58F552C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D66BEF02-3B2F-4ACE-A9A0-91DE8FCA6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B07E6-21F6-4E69-BCA9-1ECE44BB413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4113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DA6CA444-A7CB-40A8-9E10-35470BC0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A076879-0675-4F15-AD05-5A302506C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37DB90F2-113B-4193-A5E4-A1DD7B8B92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CB861B-0194-4C45-9700-9E0492DC7BE7}" type="datetimeFigureOut">
              <a:rPr lang="zh-TW" altLang="en-US" smtClean="0"/>
              <a:t>2026/4/8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B537C27A-5316-43DB-9A1C-29AEF94232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13C042E-C282-40A8-BC90-FF39CD7BE7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FB07E6-21F6-4E69-BCA9-1ECE44BB413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61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sso.edu.tw/home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ecip.cyc.edu.tw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ecip.cyc.edu.tw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ecip.cyc.edu.tw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ecip.cyc.edu.tw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cip.cyc.edu.tw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sso.edu.tw/home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7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Freeform: Shape 9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C3C1B112-3D19-4BD2-8CE8-D4B09AC376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3" y="1999615"/>
            <a:ext cx="9144000" cy="2764028"/>
          </a:xfrm>
        </p:spPr>
        <p:txBody>
          <a:bodyPr anchor="ctr">
            <a:normAutofit/>
          </a:bodyPr>
          <a:lstStyle/>
          <a:p>
            <a:r>
              <a:rPr lang="zh-TW" altLang="en-US" sz="7200" b="0" i="0"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校園中常見師生帳號管理問題與處理方式</a:t>
            </a:r>
            <a:endParaRPr lang="zh-TW" altLang="en-US" sz="7200"/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95553361-3DB8-4F62-9988-20ACFFAB4E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66912" y="5645150"/>
            <a:ext cx="8258176" cy="631825"/>
          </a:xfrm>
        </p:spPr>
        <p:txBody>
          <a:bodyPr anchor="ctr">
            <a:normAutofit/>
          </a:bodyPr>
          <a:lstStyle/>
          <a:p>
            <a:r>
              <a:rPr lang="en-US" altLang="zh-TW" sz="2800"/>
              <a:t>(</a:t>
            </a:r>
            <a:r>
              <a:rPr lang="zh-TW" altLang="en-US" sz="2800"/>
              <a:t>嘉義縣師生</a:t>
            </a:r>
            <a:r>
              <a:rPr lang="en-US" altLang="zh-TW" sz="2800"/>
              <a:t>) </a:t>
            </a:r>
            <a:endParaRPr lang="zh-TW" altLang="en-US" sz="2800"/>
          </a:p>
        </p:txBody>
      </p:sp>
      <p:sp>
        <p:nvSpPr>
          <p:cNvPr id="20" name="Rectangle 13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56536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223D82F2-8828-4C80-AF95-242810E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Rectangle 52">
            <a:extLst>
              <a:ext uri="{FF2B5EF4-FFF2-40B4-BE49-F238E27FC236}">
                <a16:creationId xmlns:a16="http://schemas.microsoft.com/office/drawing/2014/main" id="{7FD0D34F-65E4-4896-8016-F401017B67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8209" y="0"/>
            <a:ext cx="11167447" cy="2018806"/>
          </a:xfrm>
          <a:prstGeom prst="rect">
            <a:avLst/>
          </a:prstGeom>
          <a:ln w="12700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55" name="Rectangle 54">
            <a:extLst>
              <a:ext uri="{FF2B5EF4-FFF2-40B4-BE49-F238E27FC236}">
                <a16:creationId xmlns:a16="http://schemas.microsoft.com/office/drawing/2014/main" id="{27A25769-8A6A-4983-92E9-E41BEB5309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928" y="0"/>
            <a:ext cx="11155680" cy="2011680"/>
          </a:xfrm>
          <a:prstGeom prst="rect">
            <a:avLst/>
          </a:prstGeom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FF50230-4EE5-4422-8728-7EDDA8F46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r>
              <a:rPr lang="zh-TW" altLang="en-US" sz="4000"/>
              <a:t>學生篇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6669D83-0E36-4F8C-B68A-D549AC194A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8834" y="767116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5" name="圖片 4" descr="一張含有 文字, 螢幕擷取畫面, 字型, 數字 的圖片&#10;&#10;AI 產生的內容可能不正確。">
            <a:extLst>
              <a:ext uri="{FF2B5EF4-FFF2-40B4-BE49-F238E27FC236}">
                <a16:creationId xmlns:a16="http://schemas.microsoft.com/office/drawing/2014/main" id="{3B5DB664-30E4-40D7-AC89-50EC682DA0F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830" r="24213" b="2"/>
          <a:stretch>
            <a:fillRect/>
          </a:stretch>
        </p:blipFill>
        <p:spPr>
          <a:xfrm>
            <a:off x="1115568" y="2478024"/>
            <a:ext cx="3035013" cy="3694176"/>
          </a:xfrm>
          <a:prstGeom prst="rect">
            <a:avLst/>
          </a:prstGeom>
        </p:spPr>
      </p:pic>
      <p:pic>
        <p:nvPicPr>
          <p:cNvPr id="8" name="圖片 7" descr="一張含有 文字, 螢幕擷取畫面, 軟體, 網頁 的圖片&#10;&#10;AI 產生的內容可能不正確。">
            <a:extLst>
              <a:ext uri="{FF2B5EF4-FFF2-40B4-BE49-F238E27FC236}">
                <a16:creationId xmlns:a16="http://schemas.microsoft.com/office/drawing/2014/main" id="{5F1C801B-C8B6-4CE2-891D-7E0886F4EA0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1700" r="2" b="3827"/>
          <a:stretch>
            <a:fillRect/>
          </a:stretch>
        </p:blipFill>
        <p:spPr>
          <a:xfrm>
            <a:off x="4507437" y="2478024"/>
            <a:ext cx="3039303" cy="3694176"/>
          </a:xfrm>
          <a:prstGeom prst="rect">
            <a:avLst/>
          </a:prstGeom>
        </p:spPr>
      </p:pic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9C1B9E9-E5E0-4CA3-B0E4-8EEDE3CCD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03597" y="2478024"/>
            <a:ext cx="3389242" cy="3694176"/>
          </a:xfrm>
        </p:spPr>
        <p:txBody>
          <a:bodyPr anchor="ctr">
            <a:normAutofit/>
          </a:bodyPr>
          <a:lstStyle/>
          <a:p>
            <a:r>
              <a:rPr lang="zh-TW" altLang="en-US" sz="1800"/>
              <a:t>教育雲端帳號</a:t>
            </a:r>
            <a:endParaRPr lang="en-US" altLang="zh-TW" sz="1800"/>
          </a:p>
          <a:p>
            <a:pPr marL="0" indent="0">
              <a:buNone/>
            </a:pPr>
            <a:r>
              <a:rPr lang="zh-TW" altLang="en-US" sz="1800"/>
              <a:t>啟用方式</a:t>
            </a:r>
            <a:endParaRPr lang="en-US" altLang="zh-TW" sz="1800"/>
          </a:p>
          <a:p>
            <a:pPr marL="0" indent="0">
              <a:buNone/>
            </a:pPr>
            <a:r>
              <a:rPr lang="zh-TW" altLang="en-US" sz="1800"/>
              <a:t>一、學生第一次以「使用縣市帳號登入」的方式登入教育雲服務</a:t>
            </a:r>
            <a:endParaRPr lang="en-US" altLang="zh-TW" sz="1800" b="1" i="0" u="none" strike="noStrike"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zh-TW" altLang="en-US" sz="1800"/>
              <a:t>二、選取學校所在區域、就讀學校、班級座號或學號、密碼登入</a:t>
            </a:r>
            <a:endParaRPr lang="en-US" altLang="zh-TW" sz="1800"/>
          </a:p>
          <a:p>
            <a:pPr marL="0" indent="0">
              <a:buNone/>
            </a:pPr>
            <a:r>
              <a:rPr lang="zh-TW" altLang="en-US" sz="1800"/>
              <a:t>三、系統會要求學生設定教育雲端帳號</a:t>
            </a:r>
          </a:p>
        </p:txBody>
      </p:sp>
    </p:spTree>
    <p:extLst>
      <p:ext uri="{BB962C8B-B14F-4D97-AF65-F5344CB8AC3E}">
        <p14:creationId xmlns:p14="http://schemas.microsoft.com/office/powerpoint/2010/main" val="2523693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082622D-AAF3-4897-8629-FC918530D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A7457DD9-5A45-400A-AB4B-4B4EDECA25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365125"/>
            <a:ext cx="11167447" cy="2089317"/>
          </a:xfrm>
          <a:prstGeom prst="rect">
            <a:avLst/>
          </a:prstGeom>
          <a:ln w="12700">
            <a:solidFill>
              <a:srgbClr val="E1E1E1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49D310D-070C-47D4-985B-33603C608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746" y="641850"/>
            <a:ext cx="3611880" cy="1535865"/>
          </a:xfrm>
        </p:spPr>
        <p:txBody>
          <a:bodyPr>
            <a:normAutofit/>
          </a:bodyPr>
          <a:lstStyle/>
          <a:p>
            <a:r>
              <a:rPr lang="zh-TW" altLang="en-US" sz="3200" dirty="0"/>
              <a:t>學生篇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41CF7D6-A660-431A-B0BB-140A0D555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105773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570A85B-3810-4F95-97B0-CBF4CCDB38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243541" y="140063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3C5450-8B55-43A9-876A-1F63901EC1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640" y="641850"/>
            <a:ext cx="6053160" cy="1535865"/>
          </a:xfrm>
        </p:spPr>
        <p:txBody>
          <a:bodyPr anchor="ctr">
            <a:normAutofit/>
          </a:bodyPr>
          <a:lstStyle/>
          <a:p>
            <a:r>
              <a:rPr lang="zh-TW" altLang="en-US" sz="1300"/>
              <a:t>忘記密碼</a:t>
            </a:r>
            <a:endParaRPr lang="en-US" altLang="zh-TW" sz="1300"/>
          </a:p>
          <a:p>
            <a:pPr marL="0" indent="0">
              <a:buNone/>
            </a:pPr>
            <a:r>
              <a:rPr lang="zh-TW" altLang="en-US" sz="1300"/>
              <a:t>教雲雲端帳號</a:t>
            </a:r>
            <a:endParaRPr lang="en-US" altLang="zh-TW" sz="1300"/>
          </a:p>
          <a:p>
            <a:pPr marL="0" indent="0">
              <a:buNone/>
            </a:pPr>
            <a:r>
              <a:rPr lang="zh-TW" altLang="en-US" sz="1300"/>
              <a:t>一、至</a:t>
            </a:r>
            <a:r>
              <a:rPr lang="zh-TW" altLang="en-US" sz="1300">
                <a:hlinkClick r:id="rId2"/>
              </a:rPr>
              <a:t>教育體系身份認證服務網站</a:t>
            </a:r>
            <a:endParaRPr lang="en-US" altLang="zh-TW" sz="1300" b="1" i="0" u="none" strike="noStrike"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zh-TW" altLang="en-US" sz="1300"/>
              <a:t>二、選取上方「帳號管理」</a:t>
            </a:r>
            <a:endParaRPr lang="en-US" altLang="zh-TW" sz="1300"/>
          </a:p>
          <a:p>
            <a:pPr marL="0" indent="0">
              <a:buNone/>
            </a:pPr>
            <a:r>
              <a:rPr lang="zh-TW" altLang="en-US" sz="1300"/>
              <a:t>三、可依下列方式重設密碼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091CD742-5732-492E-B31A-C06E5D9A498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0665" r="1" b="4590"/>
          <a:stretch>
            <a:fillRect/>
          </a:stretch>
        </p:blipFill>
        <p:spPr>
          <a:xfrm>
            <a:off x="554416" y="2731167"/>
            <a:ext cx="11167447" cy="348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612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288C6B4-AFC3-407F-A595-EFFD38D4CC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CF236821-17FE-429B-8D2C-08E13A64E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889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C0BDBCD2-E081-43AB-9119-C55465E59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FF50230-4EE5-4422-8728-7EDDA8F46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239012"/>
          </a:xfrm>
        </p:spPr>
        <p:txBody>
          <a:bodyPr anchor="ctr">
            <a:normAutofit/>
          </a:bodyPr>
          <a:lstStyle/>
          <a:p>
            <a:r>
              <a:rPr lang="zh-TW" altLang="en-US" sz="2800"/>
              <a:t>教師篇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E79BE4-34FE-485A-98A5-92CE8F7C4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426546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5893" y="2443480"/>
            <a:ext cx="338328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9C1B9E9-E5E0-4CA3-B0E4-8EEDE3CCD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anchor="t">
            <a:normAutofit/>
          </a:bodyPr>
          <a:lstStyle/>
          <a:p>
            <a:r>
              <a:rPr lang="zh-TW" altLang="en-US" sz="1700"/>
              <a:t>縣市帳號（</a:t>
            </a:r>
            <a:r>
              <a:rPr lang="en-US" altLang="zh-TW" sz="1700"/>
              <a:t>OPENID</a:t>
            </a:r>
            <a:r>
              <a:rPr lang="zh-TW" altLang="en-US" sz="1700"/>
              <a:t>）</a:t>
            </a:r>
            <a:endParaRPr lang="en-US" altLang="zh-TW" sz="1700"/>
          </a:p>
          <a:p>
            <a:pPr marL="0" indent="0">
              <a:buNone/>
            </a:pPr>
            <a:r>
              <a:rPr lang="zh-TW" altLang="en-US" sz="1700"/>
              <a:t>申請方式</a:t>
            </a:r>
            <a:endParaRPr lang="en-US" altLang="zh-TW" sz="1700"/>
          </a:p>
          <a:p>
            <a:pPr marL="0" indent="0">
              <a:buNone/>
            </a:pPr>
            <a:r>
              <a:rPr lang="zh-TW" altLang="en-US" sz="1700"/>
              <a:t>一、至</a:t>
            </a:r>
            <a:r>
              <a:rPr lang="zh-TW" altLang="en-US" sz="1700" b="1" i="0" u="none" strike="noStrike">
                <a:effectLst/>
                <a:latin typeface="arial" panose="020B0604020202020204" pitchFamily="34" charset="0"/>
                <a:hlinkClick r:id="rId2" tooltip="嘉義縣教師資訊應用服務入口"/>
              </a:rPr>
              <a:t>嘉義縣教師資訊應用服務入口</a:t>
            </a:r>
            <a:r>
              <a:rPr lang="zh-TW" altLang="en-US" sz="1700" b="1" i="0" u="none" strike="noStrike">
                <a:effectLst/>
                <a:latin typeface="arial" panose="020B0604020202020204" pitchFamily="34" charset="0"/>
              </a:rPr>
              <a:t> </a:t>
            </a:r>
            <a:r>
              <a:rPr lang="en-US" altLang="zh-TW" sz="1700" b="1" i="0" u="none" strike="noStrike">
                <a:effectLst/>
                <a:latin typeface="arial" panose="020B0604020202020204" pitchFamily="34" charset="0"/>
              </a:rPr>
              <a:t>ECIP</a:t>
            </a:r>
          </a:p>
          <a:p>
            <a:pPr marL="0" indent="0">
              <a:buNone/>
            </a:pPr>
            <a:r>
              <a:rPr lang="zh-TW" altLang="en-US" sz="1700"/>
              <a:t>二、填寫申請表</a:t>
            </a:r>
            <a:endParaRPr lang="en-US" altLang="zh-TW" sz="1700"/>
          </a:p>
          <a:p>
            <a:pPr marL="0" indent="0">
              <a:buNone/>
            </a:pPr>
            <a:r>
              <a:rPr lang="zh-TW" altLang="en-US" sz="1700"/>
              <a:t>三、下載帳號申請表，填畢</a:t>
            </a:r>
            <a:endParaRPr lang="en-US" altLang="zh-TW" sz="1700"/>
          </a:p>
          <a:p>
            <a:pPr marL="0" indent="0">
              <a:buNone/>
            </a:pPr>
            <a:r>
              <a:rPr lang="en-US" altLang="zh-TW" sz="1700"/>
              <a:t>         </a:t>
            </a:r>
            <a:r>
              <a:rPr lang="zh-TW" altLang="en-US" sz="1700"/>
              <a:t>後紙本交學校管理單位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0C16E096-15FE-4C70-82F8-A977BC2C5B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1184" y="1843968"/>
            <a:ext cx="6922008" cy="327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92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ECAB1E8-8195-4748-BE71-FF806D8689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!!text rectangle">
            <a:extLst>
              <a:ext uri="{FF2B5EF4-FFF2-40B4-BE49-F238E27FC236}">
                <a16:creationId xmlns:a16="http://schemas.microsoft.com/office/drawing/2014/main" id="{57F6BDD4-E066-4008-8011-6CC31AEB45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9575" y="633619"/>
            <a:ext cx="4279383" cy="5495925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E0119F4E-0E2A-4AB0-9D4A-2DCA22676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7" y="978619"/>
            <a:ext cx="3410712" cy="1106424"/>
          </a:xfrm>
        </p:spPr>
        <p:txBody>
          <a:bodyPr>
            <a:normAutofit/>
          </a:bodyPr>
          <a:lstStyle/>
          <a:p>
            <a:r>
              <a:rPr lang="zh-TW" altLang="en-US" sz="2800"/>
              <a:t>常見型態一</a:t>
            </a:r>
          </a:p>
        </p:txBody>
      </p:sp>
      <p:sp>
        <p:nvSpPr>
          <p:cNvPr id="14" name="!!accent">
            <a:extLst>
              <a:ext uri="{FF2B5EF4-FFF2-40B4-BE49-F238E27FC236}">
                <a16:creationId xmlns:a16="http://schemas.microsoft.com/office/drawing/2014/main" id="{2711A8FB-68FC-45FC-B01E-38F809E2D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5567" y="117043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A865FE3-5FC9-4049-87CF-30019C46C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7459" y="2121408"/>
            <a:ext cx="3328416" cy="9144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1D496F7-58E0-48CC-9A06-BA61F4A582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7" y="2359152"/>
            <a:ext cx="3410712" cy="3425043"/>
          </a:xfrm>
        </p:spPr>
        <p:txBody>
          <a:bodyPr>
            <a:normAutofit/>
          </a:bodyPr>
          <a:lstStyle/>
          <a:p>
            <a:r>
              <a:rPr lang="zh-TW" altLang="en-US" sz="1700"/>
              <a:t>新進教師</a:t>
            </a:r>
            <a:endParaRPr lang="en-US" altLang="zh-TW" sz="1700"/>
          </a:p>
          <a:p>
            <a:pPr marL="0" indent="0">
              <a:buNone/>
            </a:pPr>
            <a:r>
              <a:rPr lang="zh-TW" altLang="en-US" sz="1700"/>
              <a:t>一、初任教師、代理教師</a:t>
            </a:r>
            <a:endParaRPr lang="en-US" altLang="zh-TW" sz="1700"/>
          </a:p>
          <a:p>
            <a:pPr marL="0" indent="0">
              <a:buNone/>
            </a:pPr>
            <a:r>
              <a:rPr lang="zh-TW" altLang="en-US" sz="1700"/>
              <a:t>（一）至</a:t>
            </a:r>
            <a:r>
              <a:rPr lang="zh-TW" altLang="en-US" sz="1700" b="1" i="0" u="none" strike="noStrike">
                <a:effectLst/>
                <a:latin typeface="arial" panose="020B0604020202020204" pitchFamily="34" charset="0"/>
                <a:hlinkClick r:id="rId2" tooltip="嘉義縣教師資訊應用服務入口"/>
              </a:rPr>
              <a:t>嘉義縣教師資訊應用服務入口</a:t>
            </a:r>
            <a:r>
              <a:rPr lang="zh-TW" altLang="en-US" sz="1700" b="1" i="0" u="none" strike="noStrike">
                <a:effectLst/>
                <a:latin typeface="arial" panose="020B0604020202020204" pitchFamily="34" charset="0"/>
              </a:rPr>
              <a:t> </a:t>
            </a:r>
            <a:r>
              <a:rPr lang="en-US" altLang="zh-TW" sz="1700" b="1" i="0" u="none" strike="noStrike">
                <a:effectLst/>
                <a:latin typeface="arial" panose="020B0604020202020204" pitchFamily="34" charset="0"/>
              </a:rPr>
              <a:t>ECIP</a:t>
            </a:r>
          </a:p>
          <a:p>
            <a:pPr marL="0" indent="0">
              <a:buNone/>
            </a:pPr>
            <a:r>
              <a:rPr lang="zh-TW" altLang="en-US" sz="1700"/>
              <a:t>（二）填寫申請表</a:t>
            </a:r>
            <a:endParaRPr lang="en-US" altLang="zh-TW" sz="1700"/>
          </a:p>
          <a:p>
            <a:pPr marL="0" indent="0">
              <a:buNone/>
            </a:pPr>
            <a:r>
              <a:rPr lang="zh-TW" altLang="en-US" sz="1700"/>
              <a:t>（三）下載帳號申請表，填畢後紙本交學校管理單位</a:t>
            </a:r>
            <a:endParaRPr lang="en-US" altLang="zh-TW" sz="1700"/>
          </a:p>
          <a:p>
            <a:pPr marL="0" indent="0">
              <a:buNone/>
            </a:pPr>
            <a:r>
              <a:rPr lang="zh-TW" altLang="en-US" sz="1700"/>
              <a:t>（四）註冊教育雲端帳號，並於</a:t>
            </a:r>
            <a:r>
              <a:rPr lang="en-US" altLang="zh-TW" sz="1700"/>
              <a:t>ECIP</a:t>
            </a:r>
            <a:r>
              <a:rPr lang="zh-TW" altLang="en-US" sz="1700"/>
              <a:t>完成</a:t>
            </a:r>
            <a:r>
              <a:rPr lang="en-US" altLang="zh-TW" sz="1700"/>
              <a:t>OPENID</a:t>
            </a:r>
            <a:r>
              <a:rPr lang="zh-TW" altLang="en-US" sz="1700"/>
              <a:t>資料檢核</a:t>
            </a:r>
          </a:p>
          <a:p>
            <a:pPr marL="0" indent="0">
              <a:buNone/>
            </a:pPr>
            <a:endParaRPr lang="en-US" altLang="zh-TW" sz="1700"/>
          </a:p>
          <a:p>
            <a:pPr marL="0" indent="0">
              <a:buNone/>
            </a:pPr>
            <a:endParaRPr lang="zh-TW" altLang="en-US" sz="170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4D30E2C0-E004-412D-B4C3-07ED989964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399" r="25941"/>
          <a:stretch>
            <a:fillRect/>
          </a:stretch>
        </p:blipFill>
        <p:spPr>
          <a:xfrm>
            <a:off x="5124450" y="634382"/>
            <a:ext cx="6657213" cy="549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780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C9A9DA9-7DC8-488B-A882-123947B0F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7F6BDD4-E066-4008-8011-6CC31AEB45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9575" y="633619"/>
            <a:ext cx="4279383" cy="5495925"/>
          </a:xfrm>
          <a:prstGeom prst="rect">
            <a:avLst/>
          </a:prstGeom>
          <a:ln w="9525">
            <a:solidFill>
              <a:srgbClr val="DEDEDE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E0119F4E-0E2A-4AB0-9D4A-2DCA22676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7" y="978619"/>
            <a:ext cx="3410712" cy="1106424"/>
          </a:xfrm>
        </p:spPr>
        <p:txBody>
          <a:bodyPr>
            <a:normAutofit/>
          </a:bodyPr>
          <a:lstStyle/>
          <a:p>
            <a:r>
              <a:rPr lang="zh-TW" altLang="en-US" sz="2800"/>
              <a:t>常見型態一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711A8FB-68FC-45FC-B01E-38F809E2D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5567" y="1171300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A865FE3-5FC9-4049-87CF-30019C46C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7459" y="2093976"/>
            <a:ext cx="3328416" cy="9144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1D496F7-58E0-48CC-9A06-BA61F4A582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2252870"/>
            <a:ext cx="3412219" cy="3560251"/>
          </a:xfrm>
        </p:spPr>
        <p:txBody>
          <a:bodyPr>
            <a:normAutofit/>
          </a:bodyPr>
          <a:lstStyle/>
          <a:p>
            <a:r>
              <a:rPr lang="zh-TW" altLang="en-US" sz="1700"/>
              <a:t>新進教師</a:t>
            </a:r>
            <a:endParaRPr lang="en-US" altLang="zh-TW" sz="1700"/>
          </a:p>
          <a:p>
            <a:pPr marL="0" indent="0">
              <a:buNone/>
            </a:pPr>
            <a:r>
              <a:rPr lang="zh-TW" altLang="en-US" sz="1700"/>
              <a:t>二、本縣縣內調動教師</a:t>
            </a:r>
            <a:endParaRPr lang="en-US" altLang="zh-TW" sz="1700"/>
          </a:p>
          <a:p>
            <a:pPr marL="0" indent="0">
              <a:buNone/>
            </a:pPr>
            <a:r>
              <a:rPr lang="zh-TW" altLang="en-US" sz="1700"/>
              <a:t>（一）至</a:t>
            </a:r>
            <a:r>
              <a:rPr lang="zh-TW" altLang="en-US" sz="1700" b="1" i="0" u="none" strike="noStrike">
                <a:effectLst/>
                <a:latin typeface="arial" panose="020B0604020202020204" pitchFamily="34" charset="0"/>
                <a:hlinkClick r:id="rId2" tooltip="嘉義縣教師資訊應用服務入口"/>
              </a:rPr>
              <a:t>嘉義縣教師資訊應用服務入口</a:t>
            </a:r>
            <a:r>
              <a:rPr lang="zh-TW" altLang="en-US" sz="1700" b="1" i="0" u="none" strike="noStrike">
                <a:effectLst/>
                <a:latin typeface="arial" panose="020B0604020202020204" pitchFamily="34" charset="0"/>
              </a:rPr>
              <a:t> </a:t>
            </a:r>
            <a:r>
              <a:rPr lang="en-US" altLang="zh-TW" sz="1700" b="1" i="0" u="none" strike="noStrike">
                <a:effectLst/>
                <a:latin typeface="arial" panose="020B0604020202020204" pitchFamily="34" charset="0"/>
              </a:rPr>
              <a:t>ECIP</a:t>
            </a:r>
          </a:p>
          <a:p>
            <a:pPr marL="0" indent="0">
              <a:buNone/>
            </a:pPr>
            <a:r>
              <a:rPr lang="zh-TW" altLang="en-US" sz="1700"/>
              <a:t>（二）登入個人帳號、密碼</a:t>
            </a:r>
            <a:endParaRPr lang="en-US" altLang="zh-TW" sz="1700"/>
          </a:p>
          <a:p>
            <a:pPr marL="0" indent="0">
              <a:buNone/>
            </a:pPr>
            <a:r>
              <a:rPr lang="zh-TW" altLang="en-US" sz="1700"/>
              <a:t>（三）於認證資料檢核項中選取</a:t>
            </a:r>
            <a:endParaRPr lang="en-US" altLang="zh-TW" sz="1700"/>
          </a:p>
          <a:p>
            <a:pPr marL="0" indent="0">
              <a:buNone/>
            </a:pPr>
            <a:r>
              <a:rPr lang="en-US" altLang="zh-TW" sz="1700"/>
              <a:t>           </a:t>
            </a:r>
            <a:r>
              <a:rPr lang="zh-TW" altLang="en-US" sz="1700"/>
              <a:t>「服務單位異動」</a:t>
            </a:r>
            <a:endParaRPr lang="en-US" altLang="zh-TW" sz="1700"/>
          </a:p>
          <a:p>
            <a:pPr marL="0" indent="0">
              <a:buNone/>
            </a:pPr>
            <a:r>
              <a:rPr lang="zh-TW" altLang="en-US" sz="1700"/>
              <a:t>（四）輸入新服務學校公務信箱， </a:t>
            </a:r>
            <a:endParaRPr lang="en-US" altLang="zh-TW" sz="1700"/>
          </a:p>
          <a:p>
            <a:pPr marL="0" indent="0">
              <a:buNone/>
            </a:pPr>
            <a:r>
              <a:rPr lang="en-US" altLang="zh-TW" sz="1700"/>
              <a:t>            </a:t>
            </a:r>
            <a:r>
              <a:rPr lang="zh-TW" altLang="en-US" sz="1700"/>
              <a:t>由新服務學校管理單位認證</a:t>
            </a:r>
            <a:endParaRPr lang="en-US" altLang="zh-TW" sz="1700"/>
          </a:p>
          <a:p>
            <a:pPr marL="0" indent="0">
              <a:buNone/>
            </a:pPr>
            <a:r>
              <a:rPr lang="zh-TW" altLang="en-US" sz="1700"/>
              <a:t>（五）教育雲端帳密不變</a:t>
            </a:r>
            <a:endParaRPr lang="en-US" altLang="zh-TW" sz="1700"/>
          </a:p>
          <a:p>
            <a:pPr marL="0" indent="0">
              <a:buNone/>
            </a:pPr>
            <a:endParaRPr lang="zh-TW" altLang="en-US" sz="170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309863D0-A9E9-4C89-BB83-CEFC60B44E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0640" y="1498153"/>
            <a:ext cx="6656832" cy="376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784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1ECAB1E8-8195-4748-BE71-FF806D8689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6" name="!!text rectangle">
            <a:extLst>
              <a:ext uri="{FF2B5EF4-FFF2-40B4-BE49-F238E27FC236}">
                <a16:creationId xmlns:a16="http://schemas.microsoft.com/office/drawing/2014/main" id="{57F6BDD4-E066-4008-8011-6CC31AEB45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9575" y="633619"/>
            <a:ext cx="4279383" cy="5495925"/>
          </a:xfrm>
          <a:prstGeom prst="rect">
            <a:avLst/>
          </a:prstGeom>
          <a:ln w="9525">
            <a:solidFill>
              <a:srgbClr val="E1E1E1"/>
            </a:solidFill>
          </a:ln>
          <a:effectLst>
            <a:outerShdw blurRad="50800" dist="38100" dir="2700000" algn="t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E0119F4E-0E2A-4AB0-9D4A-2DCA22676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7" y="978619"/>
            <a:ext cx="3410712" cy="1106424"/>
          </a:xfrm>
        </p:spPr>
        <p:txBody>
          <a:bodyPr>
            <a:normAutofit/>
          </a:bodyPr>
          <a:lstStyle/>
          <a:p>
            <a:r>
              <a:rPr lang="zh-TW" altLang="en-US" sz="2800"/>
              <a:t>常見型態一</a:t>
            </a:r>
          </a:p>
        </p:txBody>
      </p:sp>
      <p:sp>
        <p:nvSpPr>
          <p:cNvPr id="28" name="!!accent">
            <a:extLst>
              <a:ext uri="{FF2B5EF4-FFF2-40B4-BE49-F238E27FC236}">
                <a16:creationId xmlns:a16="http://schemas.microsoft.com/office/drawing/2014/main" id="{2711A8FB-68FC-45FC-B01E-38F809E2D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5567" y="1170432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A865FE3-5FC9-4049-87CF-30019C46C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7459" y="2121408"/>
            <a:ext cx="3328416" cy="9144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91D496F7-58E0-48CC-9A06-BA61F4A582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7" y="2359152"/>
            <a:ext cx="3410712" cy="3425043"/>
          </a:xfrm>
        </p:spPr>
        <p:txBody>
          <a:bodyPr>
            <a:normAutofit/>
          </a:bodyPr>
          <a:lstStyle/>
          <a:p>
            <a:r>
              <a:rPr lang="zh-TW" altLang="en-US" sz="1600"/>
              <a:t>新進教師</a:t>
            </a:r>
            <a:endParaRPr lang="en-US" altLang="zh-TW" sz="1600"/>
          </a:p>
          <a:p>
            <a:pPr marL="0" indent="0">
              <a:buNone/>
            </a:pPr>
            <a:r>
              <a:rPr lang="zh-TW" altLang="en-US" sz="1600"/>
              <a:t>三、外縣市調入教師</a:t>
            </a:r>
            <a:endParaRPr lang="en-US" altLang="zh-TW" sz="1600"/>
          </a:p>
          <a:p>
            <a:pPr marL="0" indent="0">
              <a:buNone/>
            </a:pPr>
            <a:r>
              <a:rPr lang="zh-TW" altLang="en-US" sz="1600"/>
              <a:t>（一）至</a:t>
            </a:r>
            <a:r>
              <a:rPr lang="zh-TW" altLang="en-US" sz="1600" b="1" i="0" u="none" strike="noStrike">
                <a:effectLst/>
                <a:latin typeface="arial" panose="020B0604020202020204" pitchFamily="34" charset="0"/>
                <a:hlinkClick r:id="rId2" tooltip="嘉義縣教師資訊應用服務入口"/>
              </a:rPr>
              <a:t>嘉義縣教師資訊應用服務入口</a:t>
            </a:r>
            <a:r>
              <a:rPr lang="zh-TW" altLang="en-US" sz="1600" b="1" i="0" u="none" strike="noStrike">
                <a:effectLst/>
                <a:latin typeface="arial" panose="020B0604020202020204" pitchFamily="34" charset="0"/>
              </a:rPr>
              <a:t> </a:t>
            </a:r>
            <a:r>
              <a:rPr lang="en-US" altLang="zh-TW" sz="1600" b="1" i="0" u="none" strike="noStrike">
                <a:effectLst/>
                <a:latin typeface="arial" panose="020B0604020202020204" pitchFamily="34" charset="0"/>
              </a:rPr>
              <a:t>ECIP</a:t>
            </a:r>
          </a:p>
          <a:p>
            <a:pPr marL="0" indent="0">
              <a:buNone/>
            </a:pPr>
            <a:r>
              <a:rPr lang="zh-TW" altLang="en-US" sz="1600"/>
              <a:t>（二）填寫申請表</a:t>
            </a:r>
            <a:endParaRPr lang="en-US" altLang="zh-TW" sz="1600"/>
          </a:p>
          <a:p>
            <a:pPr marL="0" indent="0">
              <a:buNone/>
            </a:pPr>
            <a:r>
              <a:rPr lang="zh-TW" altLang="en-US" sz="1600"/>
              <a:t>（三）下載帳號申請表，填畢後紙本交學校管理單位</a:t>
            </a:r>
            <a:endParaRPr lang="en-US" altLang="zh-TW" sz="1600"/>
          </a:p>
          <a:p>
            <a:pPr marL="0" indent="0">
              <a:buNone/>
            </a:pPr>
            <a:r>
              <a:rPr lang="zh-TW" altLang="en-US" sz="1600"/>
              <a:t>（四）教育雲端帳密不變，於教育體系身份認證服務網站變更個人 </a:t>
            </a:r>
            <a:endParaRPr lang="en-US" altLang="zh-TW" sz="1600"/>
          </a:p>
          <a:p>
            <a:pPr marL="0" indent="0">
              <a:buNone/>
            </a:pPr>
            <a:r>
              <a:rPr lang="en-US" altLang="zh-TW" sz="1600"/>
              <a:t>           </a:t>
            </a:r>
            <a:r>
              <a:rPr lang="zh-TW" altLang="en-US" sz="1600"/>
              <a:t>資料，並於</a:t>
            </a:r>
            <a:r>
              <a:rPr lang="en-US" altLang="zh-TW" sz="1600"/>
              <a:t>ECIP</a:t>
            </a:r>
            <a:r>
              <a:rPr lang="zh-TW" altLang="en-US" sz="1600"/>
              <a:t>完成</a:t>
            </a:r>
            <a:r>
              <a:rPr lang="en-US" altLang="zh-TW" sz="1600"/>
              <a:t>OPENID</a:t>
            </a:r>
            <a:r>
              <a:rPr lang="zh-TW" altLang="en-US" sz="1600"/>
              <a:t>資料檢核</a:t>
            </a:r>
          </a:p>
          <a:p>
            <a:pPr marL="0" indent="0">
              <a:buNone/>
            </a:pPr>
            <a:endParaRPr lang="en-US" altLang="zh-TW" sz="1600"/>
          </a:p>
          <a:p>
            <a:pPr marL="0" indent="0">
              <a:buNone/>
            </a:pPr>
            <a:endParaRPr lang="zh-TW" altLang="en-US" sz="160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68455C01-FE67-483B-BBAA-542EFC5A256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737" r="-1" b="18432"/>
          <a:stretch>
            <a:fillRect/>
          </a:stretch>
        </p:blipFill>
        <p:spPr>
          <a:xfrm>
            <a:off x="5124450" y="634382"/>
            <a:ext cx="6657213" cy="549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713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550BE34-C2B8-49B8-8519-67A8CAD51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7457DD9-5A45-400A-AB4B-4B4EDECA25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365125"/>
            <a:ext cx="11167447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49D310D-070C-47D4-985B-33603C608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746" y="586822"/>
            <a:ext cx="3560252" cy="1645920"/>
          </a:xfrm>
        </p:spPr>
        <p:txBody>
          <a:bodyPr>
            <a:normAutofit/>
          </a:bodyPr>
          <a:lstStyle/>
          <a:p>
            <a:r>
              <a:rPr lang="zh-TW" altLang="en-US" sz="3200"/>
              <a:t>常見型態二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1CF7D6-A660-431A-B0BB-140A0D555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105773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570A85B-3810-4F95-97B0-CBF4CCDB38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243541" y="140063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3C5450-8B55-43A9-876A-1F63901EC1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1164" y="586822"/>
            <a:ext cx="6002636" cy="1645920"/>
          </a:xfrm>
        </p:spPr>
        <p:txBody>
          <a:bodyPr anchor="ctr">
            <a:normAutofit/>
          </a:bodyPr>
          <a:lstStyle/>
          <a:p>
            <a:r>
              <a:rPr lang="zh-TW" altLang="en-US" sz="1500"/>
              <a:t>忘記密碼</a:t>
            </a:r>
            <a:endParaRPr lang="en-US" altLang="zh-TW" sz="1500"/>
          </a:p>
          <a:p>
            <a:pPr marL="0" indent="0">
              <a:buNone/>
            </a:pPr>
            <a:r>
              <a:rPr lang="zh-TW" altLang="en-US" sz="1500"/>
              <a:t>縣市帳號（</a:t>
            </a:r>
            <a:r>
              <a:rPr lang="en-US" altLang="zh-TW" sz="1500"/>
              <a:t>OPENID</a:t>
            </a:r>
            <a:r>
              <a:rPr lang="zh-TW" altLang="en-US" sz="1500"/>
              <a:t>）</a:t>
            </a:r>
            <a:endParaRPr lang="en-US" altLang="zh-TW" sz="1500"/>
          </a:p>
          <a:p>
            <a:pPr marL="0" indent="0">
              <a:buNone/>
            </a:pPr>
            <a:r>
              <a:rPr lang="zh-TW" altLang="en-US" sz="1500"/>
              <a:t>一、至</a:t>
            </a:r>
            <a:r>
              <a:rPr lang="zh-TW" altLang="en-US" sz="1500" b="1" i="0" u="none" strike="noStrike">
                <a:effectLst/>
                <a:latin typeface="arial" panose="020B0604020202020204" pitchFamily="34" charset="0"/>
                <a:hlinkClick r:id="rId2" tooltip="嘉義縣教師資訊應用服務入口"/>
              </a:rPr>
              <a:t>嘉義縣教師資訊應用服務入口</a:t>
            </a:r>
            <a:r>
              <a:rPr lang="zh-TW" altLang="en-US" sz="1500" b="1" i="0" u="none" strike="noStrike">
                <a:effectLst/>
                <a:latin typeface="arial" panose="020B0604020202020204" pitchFamily="34" charset="0"/>
              </a:rPr>
              <a:t> </a:t>
            </a:r>
            <a:r>
              <a:rPr lang="en-US" altLang="zh-TW" sz="1500" b="1" i="0" u="none" strike="noStrike">
                <a:effectLst/>
                <a:latin typeface="arial" panose="020B0604020202020204" pitchFamily="34" charset="0"/>
              </a:rPr>
              <a:t>ECIP</a:t>
            </a:r>
          </a:p>
          <a:p>
            <a:pPr marL="0" indent="0">
              <a:buNone/>
            </a:pPr>
            <a:r>
              <a:rPr lang="zh-TW" altLang="en-US" sz="1500"/>
              <a:t>二、選取左方欄位「忘記密碼」</a:t>
            </a:r>
            <a:endParaRPr lang="en-US" altLang="zh-TW" sz="1500"/>
          </a:p>
          <a:p>
            <a:pPr marL="0" indent="0">
              <a:buNone/>
            </a:pPr>
            <a:r>
              <a:rPr lang="zh-TW" altLang="en-US" sz="1500"/>
              <a:t>三、依說有收取密碼通知（注意！有兩封）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E97BE7D-FF1A-4B4A-BEA5-860295354A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0243" y="2734056"/>
            <a:ext cx="9479905" cy="348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550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082622D-AAF3-4897-8629-FC918530D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A7457DD9-5A45-400A-AB4B-4B4EDECA25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365125"/>
            <a:ext cx="11167447" cy="2089317"/>
          </a:xfrm>
          <a:prstGeom prst="rect">
            <a:avLst/>
          </a:prstGeom>
          <a:ln w="12700">
            <a:solidFill>
              <a:srgbClr val="E1E1E1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549D310D-070C-47D4-985B-33603C608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746" y="641850"/>
            <a:ext cx="3611880" cy="1535865"/>
          </a:xfrm>
        </p:spPr>
        <p:txBody>
          <a:bodyPr>
            <a:normAutofit/>
          </a:bodyPr>
          <a:lstStyle/>
          <a:p>
            <a:r>
              <a:rPr lang="zh-TW" altLang="en-US" sz="3200"/>
              <a:t>常見型態二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41CF7D6-A660-431A-B0BB-140A0D555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105773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570A85B-3810-4F95-97B0-CBF4CCDB38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243541" y="140063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3C5450-8B55-43A9-876A-1F63901EC1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0640" y="641850"/>
            <a:ext cx="6053160" cy="1535865"/>
          </a:xfrm>
        </p:spPr>
        <p:txBody>
          <a:bodyPr anchor="ctr">
            <a:normAutofit/>
          </a:bodyPr>
          <a:lstStyle/>
          <a:p>
            <a:r>
              <a:rPr lang="zh-TW" altLang="en-US" sz="1300"/>
              <a:t>忘記密碼</a:t>
            </a:r>
            <a:endParaRPr lang="en-US" altLang="zh-TW" sz="1300"/>
          </a:p>
          <a:p>
            <a:pPr marL="0" indent="0">
              <a:buNone/>
            </a:pPr>
            <a:r>
              <a:rPr lang="zh-TW" altLang="en-US" sz="1300"/>
              <a:t>教雲雲端帳號</a:t>
            </a:r>
            <a:endParaRPr lang="en-US" altLang="zh-TW" sz="1300"/>
          </a:p>
          <a:p>
            <a:pPr marL="0" indent="0">
              <a:buNone/>
            </a:pPr>
            <a:r>
              <a:rPr lang="zh-TW" altLang="en-US" sz="1300"/>
              <a:t>一、至</a:t>
            </a:r>
            <a:r>
              <a:rPr lang="zh-TW" altLang="en-US" sz="1300">
                <a:hlinkClick r:id="rId2"/>
              </a:rPr>
              <a:t>教育體系身份認證服務網站</a:t>
            </a:r>
            <a:endParaRPr lang="en-US" altLang="zh-TW" sz="1300" b="1" i="0" u="none" strike="noStrike"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zh-TW" altLang="en-US" sz="1300"/>
              <a:t>二、選取上方「帳號管理」</a:t>
            </a:r>
            <a:endParaRPr lang="en-US" altLang="zh-TW" sz="1300"/>
          </a:p>
          <a:p>
            <a:pPr marL="0" indent="0">
              <a:buNone/>
            </a:pPr>
            <a:r>
              <a:rPr lang="zh-TW" altLang="en-US" sz="1300"/>
              <a:t>三、可依下列方式重設密碼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091CD742-5732-492E-B31A-C06E5D9A498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0665" r="1" b="4590"/>
          <a:stretch>
            <a:fillRect/>
          </a:stretch>
        </p:blipFill>
        <p:spPr>
          <a:xfrm>
            <a:off x="554416" y="2731167"/>
            <a:ext cx="11167447" cy="3484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426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34">
            <a:extLst>
              <a:ext uri="{FF2B5EF4-FFF2-40B4-BE49-F238E27FC236}">
                <a16:creationId xmlns:a16="http://schemas.microsoft.com/office/drawing/2014/main" id="{2550BE34-C2B8-49B8-8519-67A8CAD51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4" name="Rectangle 36">
            <a:extLst>
              <a:ext uri="{FF2B5EF4-FFF2-40B4-BE49-F238E27FC236}">
                <a16:creationId xmlns:a16="http://schemas.microsoft.com/office/drawing/2014/main" id="{A7457DD9-5A45-400A-AB4B-4B4EDECA25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365125"/>
            <a:ext cx="11167447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FF50230-4EE5-4422-8728-7EDDA8F46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746" y="586822"/>
            <a:ext cx="3560252" cy="1645920"/>
          </a:xfrm>
        </p:spPr>
        <p:txBody>
          <a:bodyPr>
            <a:normAutofit/>
          </a:bodyPr>
          <a:lstStyle/>
          <a:p>
            <a:r>
              <a:rPr lang="zh-TW" altLang="en-US" sz="3200"/>
              <a:t>學生篇</a:t>
            </a:r>
          </a:p>
        </p:txBody>
      </p:sp>
      <p:sp>
        <p:nvSpPr>
          <p:cNvPr id="45" name="Rectangle 38">
            <a:extLst>
              <a:ext uri="{FF2B5EF4-FFF2-40B4-BE49-F238E27FC236}">
                <a16:creationId xmlns:a16="http://schemas.microsoft.com/office/drawing/2014/main" id="{441CF7D6-A660-431A-B0BB-140A0D555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105773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6" name="Rectangle 40">
            <a:extLst>
              <a:ext uri="{FF2B5EF4-FFF2-40B4-BE49-F238E27FC236}">
                <a16:creationId xmlns:a16="http://schemas.microsoft.com/office/drawing/2014/main" id="{0570A85B-3810-4F95-97B0-CBF4CCDB38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243541" y="140063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9C1B9E9-E5E0-4CA3-B0E4-8EEDE3CCD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1164" y="586822"/>
            <a:ext cx="6002636" cy="1645920"/>
          </a:xfrm>
        </p:spPr>
        <p:txBody>
          <a:bodyPr anchor="ctr">
            <a:normAutofit/>
          </a:bodyPr>
          <a:lstStyle/>
          <a:p>
            <a:r>
              <a:rPr lang="zh-TW" altLang="en-US" sz="1500"/>
              <a:t>縣市帳號（</a:t>
            </a:r>
            <a:r>
              <a:rPr lang="en-US" altLang="zh-TW" sz="1500"/>
              <a:t>OPENID</a:t>
            </a:r>
            <a:r>
              <a:rPr lang="zh-TW" altLang="en-US" sz="1500"/>
              <a:t>）</a:t>
            </a:r>
            <a:endParaRPr lang="en-US" altLang="zh-TW" sz="1500"/>
          </a:p>
          <a:p>
            <a:pPr marL="0" indent="0">
              <a:buNone/>
            </a:pPr>
            <a:r>
              <a:rPr lang="zh-TW" altLang="en-US" sz="1500"/>
              <a:t>啟用方式</a:t>
            </a:r>
            <a:endParaRPr lang="en-US" altLang="zh-TW" sz="1500"/>
          </a:p>
          <a:p>
            <a:pPr marL="0" indent="0">
              <a:buNone/>
            </a:pPr>
            <a:r>
              <a:rPr lang="zh-TW" altLang="en-US" sz="1500"/>
              <a:t>一、用管理者帳號進入學校雲端校務系統</a:t>
            </a:r>
            <a:endParaRPr lang="en-US" altLang="zh-TW" sz="1500" b="1" i="0" u="none" strike="noStrike"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zh-TW" altLang="en-US" sz="1500"/>
              <a:t>二、選取左邊「系統管理」</a:t>
            </a:r>
            <a:r>
              <a:rPr lang="en-US" altLang="zh-TW" sz="1500"/>
              <a:t>-</a:t>
            </a:r>
            <a:r>
              <a:rPr lang="zh-TW" altLang="en-US" sz="1500"/>
              <a:t>「帳號管理」</a:t>
            </a:r>
            <a:endParaRPr lang="en-US" altLang="zh-TW" sz="1500"/>
          </a:p>
          <a:p>
            <a:pPr marL="0" indent="0">
              <a:buNone/>
            </a:pPr>
            <a:r>
              <a:rPr lang="zh-TW" altLang="en-US" sz="1500"/>
              <a:t>三、設定學生密碼</a:t>
            </a:r>
          </a:p>
        </p:txBody>
      </p:sp>
      <p:pic>
        <p:nvPicPr>
          <p:cNvPr id="6" name="圖片 5" descr="一張含有 螢幕擷取畫面, 文字, 軟體, 電腦圖示 的圖片&#10;&#10;AI 產生的內容可能不正確。">
            <a:extLst>
              <a:ext uri="{FF2B5EF4-FFF2-40B4-BE49-F238E27FC236}">
                <a16:creationId xmlns:a16="http://schemas.microsoft.com/office/drawing/2014/main" id="{2D3EDFB6-6630-4102-BC8D-CBB6B046D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784" y="2996649"/>
            <a:ext cx="11164824" cy="295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8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3" name="Rectangle 34">
            <a:extLst>
              <a:ext uri="{FF2B5EF4-FFF2-40B4-BE49-F238E27FC236}">
                <a16:creationId xmlns:a16="http://schemas.microsoft.com/office/drawing/2014/main" id="{2550BE34-C2B8-49B8-8519-67A8CAD51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4" name="Rectangle 36">
            <a:extLst>
              <a:ext uri="{FF2B5EF4-FFF2-40B4-BE49-F238E27FC236}">
                <a16:creationId xmlns:a16="http://schemas.microsoft.com/office/drawing/2014/main" id="{A7457DD9-5A45-400A-AB4B-4B4EDECA25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4416" y="365125"/>
            <a:ext cx="11167447" cy="2089317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0FF50230-4EE5-4422-8728-7EDDA8F46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6746" y="586822"/>
            <a:ext cx="3560252" cy="1645920"/>
          </a:xfrm>
        </p:spPr>
        <p:txBody>
          <a:bodyPr>
            <a:normAutofit/>
          </a:bodyPr>
          <a:lstStyle/>
          <a:p>
            <a:r>
              <a:rPr lang="zh-TW" altLang="en-US" sz="3200"/>
              <a:t>學生篇</a:t>
            </a:r>
          </a:p>
        </p:txBody>
      </p:sp>
      <p:sp>
        <p:nvSpPr>
          <p:cNvPr id="45" name="Rectangle 38">
            <a:extLst>
              <a:ext uri="{FF2B5EF4-FFF2-40B4-BE49-F238E27FC236}">
                <a16:creationId xmlns:a16="http://schemas.microsoft.com/office/drawing/2014/main" id="{441CF7D6-A660-431A-B0BB-140A0D555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08" y="1057739"/>
            <a:ext cx="128016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6" name="Rectangle 40">
            <a:extLst>
              <a:ext uri="{FF2B5EF4-FFF2-40B4-BE49-F238E27FC236}">
                <a16:creationId xmlns:a16="http://schemas.microsoft.com/office/drawing/2014/main" id="{0570A85B-3810-4F95-97B0-CBF4CCDB38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243541" y="1400638"/>
            <a:ext cx="14630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9C1B9E9-E5E0-4CA3-B0E4-8EEDE3CCD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1164" y="586822"/>
            <a:ext cx="6002636" cy="1645920"/>
          </a:xfrm>
        </p:spPr>
        <p:txBody>
          <a:bodyPr anchor="ctr">
            <a:normAutofit/>
          </a:bodyPr>
          <a:lstStyle/>
          <a:p>
            <a:r>
              <a:rPr lang="zh-TW" altLang="en-US" sz="1500" dirty="0"/>
              <a:t>縣市帳號（</a:t>
            </a:r>
            <a:r>
              <a:rPr lang="en-US" altLang="zh-TW" sz="1500" dirty="0"/>
              <a:t>OPENID</a:t>
            </a:r>
            <a:r>
              <a:rPr lang="zh-TW" altLang="en-US" sz="1500" dirty="0"/>
              <a:t>）</a:t>
            </a:r>
            <a:endParaRPr lang="en-US" altLang="zh-TW" sz="1500" dirty="0"/>
          </a:p>
          <a:p>
            <a:pPr marL="0" indent="0">
              <a:buNone/>
            </a:pPr>
            <a:r>
              <a:rPr lang="zh-TW" altLang="en-US" sz="1500" dirty="0"/>
              <a:t>忘記帳碼、變更密碼</a:t>
            </a:r>
            <a:endParaRPr lang="en-US" altLang="zh-TW" sz="1500" dirty="0"/>
          </a:p>
          <a:p>
            <a:pPr marL="0" indent="0">
              <a:buNone/>
            </a:pPr>
            <a:r>
              <a:rPr lang="zh-TW" altLang="en-US" sz="1500" dirty="0"/>
              <a:t>一、用管理者帳號進入學校雲端校務系統</a:t>
            </a:r>
            <a:endParaRPr lang="en-US" altLang="zh-TW" sz="1500" b="1" i="0" u="none" strike="noStrike" dirty="0">
              <a:effectLst/>
              <a:latin typeface="arial" panose="020B0604020202020204" pitchFamily="34" charset="0"/>
            </a:endParaRPr>
          </a:p>
          <a:p>
            <a:pPr marL="0" indent="0">
              <a:buNone/>
            </a:pPr>
            <a:r>
              <a:rPr lang="zh-TW" altLang="en-US" sz="1500" dirty="0"/>
              <a:t>二、選取左邊「系統管理」</a:t>
            </a:r>
            <a:r>
              <a:rPr lang="en-US" altLang="zh-TW" sz="1500" dirty="0"/>
              <a:t>-</a:t>
            </a:r>
            <a:r>
              <a:rPr lang="zh-TW" altLang="en-US" sz="1500" dirty="0"/>
              <a:t>「帳號管理」</a:t>
            </a:r>
            <a:r>
              <a:rPr lang="en-US" altLang="zh-TW" sz="1500" dirty="0"/>
              <a:t>-</a:t>
            </a:r>
            <a:r>
              <a:rPr lang="zh-TW" altLang="en-US" sz="1500" dirty="0"/>
              <a:t>「學生密碼查詢」</a:t>
            </a:r>
            <a:endParaRPr lang="en-US" altLang="zh-TW" sz="1500" dirty="0"/>
          </a:p>
          <a:p>
            <a:pPr marL="0" indent="0">
              <a:buNone/>
            </a:pPr>
            <a:r>
              <a:rPr lang="zh-TW" altLang="en-US" sz="1500" dirty="0"/>
              <a:t>三、觀看或變更學生密碼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270ACC7-BCC4-4053-B184-E2F878A89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612" y="2676139"/>
            <a:ext cx="9840020" cy="337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065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511</Words>
  <Application>Microsoft Office PowerPoint</Application>
  <PresentationFormat>寬螢幕</PresentationFormat>
  <Paragraphs>70</Paragraphs>
  <Slides>11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7" baseType="lpstr">
      <vt:lpstr>標楷體</vt:lpstr>
      <vt:lpstr>Arial</vt:lpstr>
      <vt:lpstr>Arial</vt:lpstr>
      <vt:lpstr>Calibri</vt:lpstr>
      <vt:lpstr>Calibri Light</vt:lpstr>
      <vt:lpstr>Office 佈景主題</vt:lpstr>
      <vt:lpstr>校園中常見師生帳號管理問題與處理方式</vt:lpstr>
      <vt:lpstr>教師篇</vt:lpstr>
      <vt:lpstr>常見型態一</vt:lpstr>
      <vt:lpstr>常見型態一</vt:lpstr>
      <vt:lpstr>常見型態一</vt:lpstr>
      <vt:lpstr>常見型態二</vt:lpstr>
      <vt:lpstr>常見型態二</vt:lpstr>
      <vt:lpstr>學生篇</vt:lpstr>
      <vt:lpstr>學生篇</vt:lpstr>
      <vt:lpstr>學生篇</vt:lpstr>
      <vt:lpstr>學生篇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校園中常見師生帳號管理問題與處理方式</dc:title>
  <dc:creator>亮有 陳</dc:creator>
  <cp:lastModifiedBy>亮有 陳</cp:lastModifiedBy>
  <cp:revision>10</cp:revision>
  <dcterms:created xsi:type="dcterms:W3CDTF">2026-04-08T08:45:15Z</dcterms:created>
  <dcterms:modified xsi:type="dcterms:W3CDTF">2026-04-08T09:46:42Z</dcterms:modified>
</cp:coreProperties>
</file>