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76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880" r:id="rId2"/>
    <p:sldMasterId id="2147483895" r:id="rId3"/>
  </p:sldMasterIdLst>
  <p:notesMasterIdLst>
    <p:notesMasterId r:id="rId60"/>
  </p:notesMasterIdLst>
  <p:sldIdLst>
    <p:sldId id="773" r:id="rId4"/>
    <p:sldId id="1945" r:id="rId5"/>
    <p:sldId id="1992" r:id="rId6"/>
    <p:sldId id="2018" r:id="rId7"/>
    <p:sldId id="2019" r:id="rId8"/>
    <p:sldId id="2017" r:id="rId9"/>
    <p:sldId id="1994" r:id="rId10"/>
    <p:sldId id="1995" r:id="rId11"/>
    <p:sldId id="1997" r:id="rId12"/>
    <p:sldId id="1996" r:id="rId13"/>
    <p:sldId id="1993" r:id="rId14"/>
    <p:sldId id="2020" r:id="rId15"/>
    <p:sldId id="1998" r:id="rId16"/>
    <p:sldId id="1999" r:id="rId17"/>
    <p:sldId id="2000" r:id="rId18"/>
    <p:sldId id="2002" r:id="rId19"/>
    <p:sldId id="2007" r:id="rId20"/>
    <p:sldId id="2022" r:id="rId21"/>
    <p:sldId id="2010" r:id="rId22"/>
    <p:sldId id="2011" r:id="rId23"/>
    <p:sldId id="2012" r:id="rId24"/>
    <p:sldId id="2014" r:id="rId25"/>
    <p:sldId id="2016" r:id="rId26"/>
    <p:sldId id="1982" r:id="rId27"/>
    <p:sldId id="1983" r:id="rId28"/>
    <p:sldId id="1984" r:id="rId29"/>
    <p:sldId id="2008" r:id="rId30"/>
    <p:sldId id="2009" r:id="rId31"/>
    <p:sldId id="1987" r:id="rId32"/>
    <p:sldId id="1988" r:id="rId33"/>
    <p:sldId id="1989" r:id="rId34"/>
    <p:sldId id="1990" r:id="rId35"/>
    <p:sldId id="792" r:id="rId36"/>
    <p:sldId id="798" r:id="rId37"/>
    <p:sldId id="799" r:id="rId38"/>
    <p:sldId id="633" r:id="rId39"/>
    <p:sldId id="1980" r:id="rId40"/>
    <p:sldId id="637" r:id="rId41"/>
    <p:sldId id="639" r:id="rId42"/>
    <p:sldId id="640" r:id="rId43"/>
    <p:sldId id="641" r:id="rId44"/>
    <p:sldId id="642" r:id="rId45"/>
    <p:sldId id="693" r:id="rId46"/>
    <p:sldId id="1817" r:id="rId47"/>
    <p:sldId id="1791" r:id="rId48"/>
    <p:sldId id="1850" r:id="rId49"/>
    <p:sldId id="888" r:id="rId50"/>
    <p:sldId id="837" r:id="rId51"/>
    <p:sldId id="841" r:id="rId52"/>
    <p:sldId id="1828" r:id="rId53"/>
    <p:sldId id="1829" r:id="rId54"/>
    <p:sldId id="1830" r:id="rId55"/>
    <p:sldId id="1971" r:id="rId56"/>
    <p:sldId id="1972" r:id="rId57"/>
    <p:sldId id="2021" r:id="rId58"/>
    <p:sldId id="389" r:id="rId59"/>
  </p:sldIdLst>
  <p:sldSz cx="9144000" cy="6858000" type="screen4x3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A"/>
    <a:srgbClr val="FFC000"/>
    <a:srgbClr val="DCE6F2"/>
    <a:srgbClr val="FFFFCC"/>
    <a:srgbClr val="0066FF"/>
    <a:srgbClr val="FF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2DF"/>
          </a:solidFill>
        </a:fill>
      </a:tcStyle>
    </a:wholeTbl>
    <a:band2H>
      <a:tcTxStyle/>
      <a:tcStyle>
        <a:tcBdr/>
        <a:fill>
          <a:solidFill>
            <a:srgbClr val="ECEA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DEEE8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FDEEE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8438" autoAdjust="0"/>
  </p:normalViewPr>
  <p:slideViewPr>
    <p:cSldViewPr snapToGrid="0">
      <p:cViewPr varScale="1">
        <p:scale>
          <a:sx n="60" d="100"/>
          <a:sy n="60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工作表4!$B$1</c:f>
              <c:strCache>
                <c:ptCount val="1"/>
                <c:pt idx="0">
                  <c:v>三年級學生(N=12547)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504D"/>
              </a:solidFill>
            </a:ln>
            <a:effectLst/>
            <a:sp3d>
              <a:contourClr>
                <a:srgbClr val="C0504D"/>
              </a:contourClr>
            </a:sp3d>
          </c:spPr>
          <c:invertIfNegative val="0"/>
          <c:dLbls>
            <c:dLbl>
              <c:idx val="0"/>
              <c:layout>
                <c:manualLayout>
                  <c:x val="-9.7222222222222484E-3"/>
                  <c:y val="8.5282653799207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835E-3"/>
                  <c:y val="2.8427551266403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6061E-3"/>
                  <c:y val="8.5282653799208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工作表4!$A$2:$A$8</c:f>
              <c:strCache>
                <c:ptCount val="7"/>
                <c:pt idx="0">
                  <c:v>回饋訊息運用</c:v>
                </c:pt>
                <c:pt idx="1">
                  <c:v>自主學習</c:v>
                </c:pt>
                <c:pt idx="2">
                  <c:v>國語自我效能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工作表4!$B$2:$B$8</c:f>
              <c:numCache>
                <c:formatCode>0.00_);[Red]\(0.00\)</c:formatCode>
                <c:ptCount val="7"/>
                <c:pt idx="0">
                  <c:v>0.23</c:v>
                </c:pt>
                <c:pt idx="1">
                  <c:v>0.15</c:v>
                </c:pt>
                <c:pt idx="2">
                  <c:v>0.3</c:v>
                </c:pt>
                <c:pt idx="4">
                  <c:v>0.25</c:v>
                </c:pt>
                <c:pt idx="6" formatCode="0.00_ ">
                  <c:v>-0.13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66-4384-B170-5B0C8972298B}"/>
            </c:ext>
          </c:extLst>
        </c:ser>
        <c:ser>
          <c:idx val="1"/>
          <c:order val="1"/>
          <c:tx>
            <c:strRef>
              <c:f>工作表4!$C$1</c:f>
              <c:strCache>
                <c:ptCount val="1"/>
                <c:pt idx="0">
                  <c:v>五年級學生(N=50735)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B0F0"/>
              </a:solidFill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layout>
                <c:manualLayout>
                  <c:x val="-9.7222222222222224E-3"/>
                  <c:y val="-1.137102050656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11111111111112E-2"/>
                  <c:y val="-1.705653075984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332E-3"/>
                  <c:y val="-1.8477908323161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63-45DD-A593-9CF6D690E082}"/>
                </c:ext>
                <c:ext xmlns:c15="http://schemas.microsoft.com/office/drawing/2012/chart" uri="{CE6537A1-D6FC-4f65-9D91-7224C49458BB}">
                  <c15:layout>
                    <c:manualLayout>
                      <c:w val="5.2666666666666674E-2"/>
                      <c:h val="6.815516608069351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7222222222223247E-3"/>
                  <c:y val="-5.21165752666134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779E-3"/>
                  <c:y val="2.8427551266402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333333333334356E-3"/>
                  <c:y val="2.84275512664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工作表4!$A$2:$A$8</c:f>
              <c:strCache>
                <c:ptCount val="7"/>
                <c:pt idx="0">
                  <c:v>回饋訊息運用</c:v>
                </c:pt>
                <c:pt idx="1">
                  <c:v>自主學習</c:v>
                </c:pt>
                <c:pt idx="2">
                  <c:v>國語自我效能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工作表4!$C$2:$C$8</c:f>
              <c:numCache>
                <c:formatCode>0.00_);[Red]\(0.00\)</c:formatCode>
                <c:ptCount val="7"/>
                <c:pt idx="0">
                  <c:v>0.27</c:v>
                </c:pt>
                <c:pt idx="1">
                  <c:v>0.21</c:v>
                </c:pt>
                <c:pt idx="2">
                  <c:v>0.31</c:v>
                </c:pt>
                <c:pt idx="3">
                  <c:v>0.19</c:v>
                </c:pt>
                <c:pt idx="4">
                  <c:v>0.22</c:v>
                </c:pt>
                <c:pt idx="5">
                  <c:v>0.16</c:v>
                </c:pt>
                <c:pt idx="6" formatCode="General">
                  <c:v>-0.04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66-4384-B170-5B0C8972298B}"/>
            </c:ext>
          </c:extLst>
        </c:ser>
        <c:ser>
          <c:idx val="2"/>
          <c:order val="2"/>
          <c:tx>
            <c:strRef>
              <c:f>工作表4!$D$1</c:f>
              <c:strCache>
                <c:ptCount val="1"/>
                <c:pt idx="0">
                  <c:v>九年級學生((N=19775)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8064A2"/>
              </a:solidFill>
            </a:ln>
            <a:effectLst/>
            <a:sp3d>
              <a:contourClr>
                <a:srgbClr val="8064A2"/>
              </a:contourClr>
            </a:sp3d>
          </c:spPr>
          <c:invertIfNegative val="0"/>
          <c:dLbls>
            <c:dLbl>
              <c:idx val="1"/>
              <c:layout>
                <c:manualLayout>
                  <c:x val="2.7777777777777267E-3"/>
                  <c:y val="-2.842755126640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63-45DD-A593-9CF6D690E0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工作表4!$A$2:$A$8</c:f>
              <c:strCache>
                <c:ptCount val="7"/>
                <c:pt idx="0">
                  <c:v>回饋訊息運用</c:v>
                </c:pt>
                <c:pt idx="1">
                  <c:v>自主學習</c:v>
                </c:pt>
                <c:pt idx="2">
                  <c:v>國語自我效能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工作表4!$D$2:$D$8</c:f>
              <c:numCache>
                <c:formatCode>0.00_);[Red]\(0.00\)</c:formatCode>
                <c:ptCount val="7"/>
                <c:pt idx="0">
                  <c:v>0.44</c:v>
                </c:pt>
                <c:pt idx="1">
                  <c:v>0.42</c:v>
                </c:pt>
                <c:pt idx="2">
                  <c:v>0.39</c:v>
                </c:pt>
                <c:pt idx="3">
                  <c:v>0.34</c:v>
                </c:pt>
                <c:pt idx="4">
                  <c:v>0.3</c:v>
                </c:pt>
                <c:pt idx="5">
                  <c:v>0.23</c:v>
                </c:pt>
                <c:pt idx="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66-4384-B170-5B0C89722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244240"/>
        <c:axId val="224245416"/>
        <c:axId val="0"/>
      </c:bar3DChart>
      <c:catAx>
        <c:axId val="2242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4245416"/>
        <c:crosses val="autoZero"/>
        <c:auto val="1"/>
        <c:lblAlgn val="ctr"/>
        <c:lblOffset val="100"/>
        <c:noMultiLvlLbl val="0"/>
      </c:catAx>
      <c:valAx>
        <c:axId val="22424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+mn-cs"/>
                  </a:defRPr>
                </a:pP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相關係數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+mn-cs"/>
                </a:defRPr>
              </a:pPr>
              <a:endParaRPr lang="zh-TW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424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0970110659175"/>
          <c:y val="3.1454355004644288E-2"/>
          <c:w val="0.88186757938978266"/>
          <c:h val="0.73806133633083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工作表5!$B$1</c:f>
              <c:strCache>
                <c:ptCount val="1"/>
                <c:pt idx="0">
                  <c:v>三年級學生(N=12547)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C0504D"/>
              </a:solidFill>
            </a:ln>
            <a:effectLst/>
            <a:sp3d>
              <a:contourClr>
                <a:srgbClr val="C0504D"/>
              </a:contourClr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-2.62115674676507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542774656305554E-5"/>
                  <c:y val="-4.28925930442984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B2F-477B-A41C-B55BA0D4A42F}"/>
                </c:ext>
                <c:ext xmlns:c15="http://schemas.microsoft.com/office/drawing/2012/chart" uri="{CE6537A1-D6FC-4f65-9D91-7224C49458BB}">
                  <c15:layout>
                    <c:manualLayout>
                      <c:w val="6.388686332709044E-2"/>
                      <c:h val="6.2837025957098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9444444444444952E-3"/>
                  <c:y val="-5.24231349353014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009E-2"/>
                  <c:y val="-6.576796539447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工作表5!$A$2:$A$8</c:f>
              <c:strCache>
                <c:ptCount val="7"/>
                <c:pt idx="0">
                  <c:v>數學自我效能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工作表5!$B$2:$B$8</c:f>
              <c:numCache>
                <c:formatCode>0.00_ </c:formatCode>
                <c:ptCount val="7"/>
                <c:pt idx="0">
                  <c:v>0.44</c:v>
                </c:pt>
                <c:pt idx="1">
                  <c:v>0.25</c:v>
                </c:pt>
                <c:pt idx="2">
                  <c:v>0.18</c:v>
                </c:pt>
                <c:pt idx="4">
                  <c:v>0.28000000000000003</c:v>
                </c:pt>
                <c:pt idx="6">
                  <c:v>-0.09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2-446D-976D-23341047D9A3}"/>
            </c:ext>
          </c:extLst>
        </c:ser>
        <c:ser>
          <c:idx val="1"/>
          <c:order val="1"/>
          <c:tx>
            <c:strRef>
              <c:f>工作表5!$C$1</c:f>
              <c:strCache>
                <c:ptCount val="1"/>
                <c:pt idx="0">
                  <c:v>五年級學生(N=50773)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70C0"/>
              </a:solidFill>
            </a:ln>
            <a:effectLst/>
            <a:sp3d>
              <a:contourClr>
                <a:srgbClr val="0070C0"/>
              </a:contourClr>
            </a:sp3d>
          </c:spPr>
          <c:invertIfNegative val="0"/>
          <c:dLbls>
            <c:dLbl>
              <c:idx val="0"/>
              <c:layout>
                <c:manualLayout>
                  <c:x val="-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121238920103394E-3"/>
                  <c:y val="-5.71890774284892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B2F-477B-A41C-B55BA0D4A42F}"/>
                </c:ext>
                <c:ext xmlns:c15="http://schemas.microsoft.com/office/drawing/2012/chart" uri="{CE6537A1-D6FC-4f65-9D91-7224C49458BB}">
                  <c15:layout>
                    <c:manualLayout>
                      <c:w val="6.388686332709044E-2"/>
                      <c:h val="6.56966825928238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3333333333333835E-3"/>
                  <c:y val="-5.24231349353014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2222222222232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779E-3"/>
                  <c:y val="-2.287581405025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444444444443426E-3"/>
                  <c:y val="2.8594767562816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444444444444445E-2"/>
                  <c:y val="-2.8594767562816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工作表5!$A$2:$A$8</c:f>
              <c:strCache>
                <c:ptCount val="7"/>
                <c:pt idx="0">
                  <c:v>數學自我效能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工作表5!$C$2:$C$8</c:f>
              <c:numCache>
                <c:formatCode>0.00_ </c:formatCode>
                <c:ptCount val="7"/>
                <c:pt idx="0">
                  <c:v>0.53</c:v>
                </c:pt>
                <c:pt idx="1">
                  <c:v>0.32</c:v>
                </c:pt>
                <c:pt idx="2">
                  <c:v>0.25</c:v>
                </c:pt>
                <c:pt idx="3">
                  <c:v>0.23</c:v>
                </c:pt>
                <c:pt idx="4">
                  <c:v>0.28999999999999998</c:v>
                </c:pt>
                <c:pt idx="5">
                  <c:v>0.19</c:v>
                </c:pt>
                <c:pt idx="6">
                  <c:v>-0.02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2-446D-976D-23341047D9A3}"/>
            </c:ext>
          </c:extLst>
        </c:ser>
        <c:ser>
          <c:idx val="2"/>
          <c:order val="2"/>
          <c:tx>
            <c:strRef>
              <c:f>工作表5!$D$1</c:f>
              <c:strCache>
                <c:ptCount val="1"/>
                <c:pt idx="0">
                  <c:v>九年級學生((N=19775)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8064A2"/>
              </a:solidFill>
            </a:ln>
            <a:effectLst/>
            <a:sp3d>
              <a:contourClr>
                <a:srgbClr val="8064A2"/>
              </a:contourClr>
            </a:sp3d>
          </c:spPr>
          <c:invertIfNegative val="0"/>
          <c:dLbls>
            <c:dLbl>
              <c:idx val="4"/>
              <c:layout>
                <c:manualLayout>
                  <c:x val="1.3888888888888889E-3"/>
                  <c:y val="-4.861110485678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2F-477B-A41C-B55BA0D4A4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工作表5!$A$2:$A$8</c:f>
              <c:strCache>
                <c:ptCount val="7"/>
                <c:pt idx="0">
                  <c:v>數學自我效能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工作表5!$D$2:$D$8</c:f>
              <c:numCache>
                <c:formatCode>0.00_ </c:formatCode>
                <c:ptCount val="7"/>
                <c:pt idx="0">
                  <c:v>0.64</c:v>
                </c:pt>
                <c:pt idx="1">
                  <c:v>0.44</c:v>
                </c:pt>
                <c:pt idx="2">
                  <c:v>0.42</c:v>
                </c:pt>
                <c:pt idx="3">
                  <c:v>0.36</c:v>
                </c:pt>
                <c:pt idx="4">
                  <c:v>0.33</c:v>
                </c:pt>
                <c:pt idx="5">
                  <c:v>0.26</c:v>
                </c:pt>
                <c:pt idx="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B2-446D-976D-23341047D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244632"/>
        <c:axId val="223364448"/>
        <c:axId val="0"/>
      </c:bar3DChart>
      <c:catAx>
        <c:axId val="2242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364448"/>
        <c:crossesAt val="0"/>
        <c:auto val="1"/>
        <c:lblAlgn val="ctr"/>
        <c:lblOffset val="100"/>
        <c:noMultiLvlLbl val="0"/>
      </c:catAx>
      <c:valAx>
        <c:axId val="2233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+mn-cs"/>
                  </a:defRPr>
                </a:pPr>
                <a:r>
                  <a:rPr lang="zh-TW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相關係數</a:t>
                </a:r>
              </a:p>
            </c:rich>
          </c:tx>
          <c:layout>
            <c:manualLayout>
              <c:xMode val="edge"/>
              <c:yMode val="edge"/>
              <c:x val="1.5943389256508574E-2"/>
              <c:y val="0.36555854485577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+mn-cs"/>
                </a:defRPr>
              </a:pPr>
              <a:endParaRPr lang="zh-TW"/>
            </a:p>
          </c:txPr>
        </c:title>
        <c:numFmt formatCode="0.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424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640857392825893E-2"/>
          <c:y val="0.89896140201721464"/>
          <c:w val="0.83871828521434821"/>
          <c:h val="7.2443830419969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工作表6!$B$1</c:f>
              <c:strCache>
                <c:ptCount val="1"/>
                <c:pt idx="0">
                  <c:v>五年級學生(N=45283)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B0F0"/>
              </a:solidFill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layout>
                <c:manualLayout>
                  <c:x val="-4.1666666666666666E-3"/>
                  <c:y val="-1.275563204570285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5555555606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04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5555555555555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5558E-3"/>
                  <c:y val="2.78307914178609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666666666666666E-3"/>
                  <c:y val="5.102252818281140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55555555555555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工作表6!$A$2:$A$8</c:f>
              <c:strCache>
                <c:ptCount val="7"/>
                <c:pt idx="0">
                  <c:v>英語自我效能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工作表6!$B$2:$B$8</c:f>
              <c:numCache>
                <c:formatCode>General</c:formatCode>
                <c:ptCount val="7"/>
                <c:pt idx="0" formatCode="0.00_ ">
                  <c:v>0.6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0.22</c:v>
                </c:pt>
                <c:pt idx="4">
                  <c:v>0.26</c:v>
                </c:pt>
                <c:pt idx="5">
                  <c:v>0.24</c:v>
                </c:pt>
                <c:pt idx="6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EC-4F92-8082-A2B0B0E40020}"/>
            </c:ext>
          </c:extLst>
        </c:ser>
        <c:ser>
          <c:idx val="1"/>
          <c:order val="1"/>
          <c:tx>
            <c:strRef>
              <c:f>工作表6!$C$1</c:f>
              <c:strCache>
                <c:ptCount val="1"/>
                <c:pt idx="0">
                  <c:v>九年級學生((N=19775)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8064A2"/>
              </a:solidFill>
            </a:ln>
            <a:effectLst/>
            <a:sp3d>
              <a:contourClr>
                <a:srgbClr val="8064A2"/>
              </a:contourClr>
            </a:sp3d>
          </c:spPr>
          <c:invertIfNegative val="0"/>
          <c:dLbls>
            <c:dLbl>
              <c:idx val="0"/>
              <c:layout>
                <c:manualLayout>
                  <c:x val="5.5555555555555558E-3"/>
                  <c:y val="-5.566158283572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5.102252818281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444444444443426E-3"/>
                  <c:y val="-1.948155399250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5555555555565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BB-4EAB-AA2D-2F2C180685D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工作表6!$A$2:$A$8</c:f>
              <c:strCache>
                <c:ptCount val="7"/>
                <c:pt idx="0">
                  <c:v>英語自我效能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工作表6!$C$2:$C$8</c:f>
              <c:numCache>
                <c:formatCode>General</c:formatCode>
                <c:ptCount val="7"/>
                <c:pt idx="0">
                  <c:v>0.64</c:v>
                </c:pt>
                <c:pt idx="1">
                  <c:v>0.47</c:v>
                </c:pt>
                <c:pt idx="2">
                  <c:v>0.42</c:v>
                </c:pt>
                <c:pt idx="3">
                  <c:v>0.34</c:v>
                </c:pt>
                <c:pt idx="4">
                  <c:v>0.31</c:v>
                </c:pt>
                <c:pt idx="5">
                  <c:v>0.27</c:v>
                </c:pt>
                <c:pt idx="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EC-4F92-8082-A2B0B0E40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366800"/>
        <c:axId val="519636312"/>
        <c:axId val="0"/>
      </c:bar3DChart>
      <c:catAx>
        <c:axId val="2233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36312"/>
        <c:crosses val="autoZero"/>
        <c:auto val="1"/>
        <c:lblAlgn val="ctr"/>
        <c:lblOffset val="100"/>
        <c:noMultiLvlLbl val="0"/>
      </c:catAx>
      <c:valAx>
        <c:axId val="51963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+mn-cs"/>
                  </a:defRPr>
                </a:pPr>
                <a:r>
                  <a:rPr lang="zh-TW" altLang="en-US" sz="1800" dirty="0">
                    <a:solidFill>
                      <a:schemeClr val="accent1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相關係數</a:t>
                </a:r>
              </a:p>
            </c:rich>
          </c:tx>
          <c:layout>
            <c:manualLayout>
              <c:xMode val="edge"/>
              <c:yMode val="edge"/>
              <c:x val="2.4695319335083111E-2"/>
              <c:y val="0.3052711299805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1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+mn-cs"/>
                </a:defRPr>
              </a:pPr>
              <a:endParaRPr lang="zh-TW"/>
            </a:p>
          </c:txPr>
        </c:title>
        <c:numFmt formatCode="0.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3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4359142607174"/>
          <c:y val="4.2137669435156219E-2"/>
          <c:w val="0.87707863079615045"/>
          <c:h val="0.725931443929097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工作表7!$B$1</c:f>
              <c:strCache>
                <c:ptCount val="1"/>
                <c:pt idx="0">
                  <c:v>五年級學生(N=19675)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rgbClr val="00B0F0"/>
              </a:solidFill>
            </a:ln>
            <a:effectLst/>
            <a:sp3d>
              <a:contourClr>
                <a:srgbClr val="00B0F0"/>
              </a:contourClr>
            </a:sp3d>
          </c:spPr>
          <c:invertIfNegative val="0"/>
          <c:dLbls>
            <c:dLbl>
              <c:idx val="0"/>
              <c:layout>
                <c:manualLayout>
                  <c:x val="-4.1666666666666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444444444444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6E-3"/>
                  <c:y val="-5.23205523617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222222222222224E-3"/>
                  <c:y val="-5.23205523617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65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7222222222222221E-2"/>
                  <c:y val="-8.5616438356164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99-40AF-9900-1A18473693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66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工作表7!$A$2:$A$8</c:f>
              <c:strCache>
                <c:ptCount val="7"/>
                <c:pt idx="0">
                  <c:v>數學自我效能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工作表7!$B$2:$B$8</c:f>
              <c:numCache>
                <c:formatCode>General</c:formatCode>
                <c:ptCount val="7"/>
                <c:pt idx="0">
                  <c:v>0.44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0.19</c:v>
                </c:pt>
                <c:pt idx="4">
                  <c:v>0.24</c:v>
                </c:pt>
                <c:pt idx="5">
                  <c:v>0.15</c:v>
                </c:pt>
                <c:pt idx="6">
                  <c:v>-0.03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12-4251-AA9C-E59339F220FD}"/>
            </c:ext>
          </c:extLst>
        </c:ser>
        <c:ser>
          <c:idx val="1"/>
          <c:order val="1"/>
          <c:tx>
            <c:strRef>
              <c:f>工作表7!$C$1</c:f>
              <c:strCache>
                <c:ptCount val="1"/>
                <c:pt idx="0">
                  <c:v>九年級學生((N=19775)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8064A2"/>
              </a:solidFill>
            </a:ln>
            <a:effectLst/>
            <a:sp3d>
              <a:contourClr>
                <a:srgbClr val="8064A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工作表7!$A$2:$A$8</c:f>
              <c:strCache>
                <c:ptCount val="7"/>
                <c:pt idx="0">
                  <c:v>數學自我效能</c:v>
                </c:pt>
                <c:pt idx="1">
                  <c:v>回饋訊息運用</c:v>
                </c:pt>
                <c:pt idx="2">
                  <c:v>自主學習</c:v>
                </c:pt>
                <c:pt idx="3">
                  <c:v>後設認知</c:v>
                </c:pt>
                <c:pt idx="4">
                  <c:v>毅力</c:v>
                </c:pt>
                <c:pt idx="5">
                  <c:v>時間管理</c:v>
                </c:pt>
                <c:pt idx="6">
                  <c:v>科技使用度</c:v>
                </c:pt>
              </c:strCache>
            </c:strRef>
          </c:cat>
          <c:val>
            <c:numRef>
              <c:f>工作表7!$C$2:$C$8</c:f>
              <c:numCache>
                <c:formatCode>General</c:formatCode>
                <c:ptCount val="7"/>
                <c:pt idx="0">
                  <c:v>0.53</c:v>
                </c:pt>
                <c:pt idx="1">
                  <c:v>0.46</c:v>
                </c:pt>
                <c:pt idx="2">
                  <c:v>0.42</c:v>
                </c:pt>
                <c:pt idx="3">
                  <c:v>0.37</c:v>
                </c:pt>
                <c:pt idx="4">
                  <c:v>0.35</c:v>
                </c:pt>
                <c:pt idx="5">
                  <c:v>0.26</c:v>
                </c:pt>
                <c:pt idx="6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12-4251-AA9C-E59339F22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641016"/>
        <c:axId val="519638664"/>
        <c:axId val="0"/>
      </c:bar3DChart>
      <c:catAx>
        <c:axId val="51964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38664"/>
        <c:crosses val="autoZero"/>
        <c:auto val="1"/>
        <c:lblAlgn val="ctr"/>
        <c:lblOffset val="100"/>
        <c:noMultiLvlLbl val="0"/>
      </c:catAx>
      <c:valAx>
        <c:axId val="51963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  <a:cs typeface="+mn-cs"/>
                  </a:defRPr>
                </a:pPr>
                <a:r>
                  <a:rPr lang="zh-TW" altLang="en-US" sz="2000" baseline="0" dirty="0">
                    <a:solidFill>
                      <a:schemeClr val="accent1">
                        <a:lumMod val="7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相關係數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4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工作表1!$A$2:$A$5</c:f>
              <c:strCache>
                <c:ptCount val="4"/>
                <c:pt idx="0">
                  <c:v>1+ vs 0</c:v>
                </c:pt>
                <c:pt idx="1">
                  <c:v>2+ vs 0</c:v>
                </c:pt>
                <c:pt idx="2">
                  <c:v>3+ vs 0</c:v>
                </c:pt>
                <c:pt idx="3">
                  <c:v>4+ vs 0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142</c:v>
                </c:pt>
                <c:pt idx="1">
                  <c:v>2201</c:v>
                </c:pt>
                <c:pt idx="2">
                  <c:v>1780</c:v>
                </c:pt>
                <c:pt idx="3">
                  <c:v>1945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8E-4496-85FF-2BA20D4A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635920"/>
        <c:axId val="519642192"/>
      </c:lineChart>
      <c:catAx>
        <c:axId val="519635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zh-TW" sz="1600" b="0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使用時數</a:t>
                </a:r>
                <a:endParaRPr lang="zh-TW" altLang="zh-TW" sz="16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42192"/>
        <c:crosses val="autoZero"/>
        <c:auto val="1"/>
        <c:lblAlgn val="ctr"/>
        <c:lblOffset val="100"/>
        <c:noMultiLvlLbl val="0"/>
      </c:catAx>
      <c:valAx>
        <c:axId val="51964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排名平均進步幅度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工作表1!$A$2:$A$5</c:f>
              <c:strCache>
                <c:ptCount val="4"/>
                <c:pt idx="0">
                  <c:v>1+ vs 0</c:v>
                </c:pt>
                <c:pt idx="1">
                  <c:v>2+ vs 0</c:v>
                </c:pt>
                <c:pt idx="2">
                  <c:v>3+ vs 0</c:v>
                </c:pt>
                <c:pt idx="3">
                  <c:v>4+ vs 0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283</c:v>
                </c:pt>
                <c:pt idx="1">
                  <c:v>554</c:v>
                </c:pt>
                <c:pt idx="2">
                  <c:v>646</c:v>
                </c:pt>
                <c:pt idx="3">
                  <c:v>922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8E-4496-85FF-2BA20D4A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642976"/>
        <c:axId val="519639840"/>
      </c:lineChart>
      <c:catAx>
        <c:axId val="519642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zh-TW" sz="1600" b="0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使用時數</a:t>
                </a:r>
                <a:endParaRPr lang="zh-TW" altLang="zh-TW" sz="16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39840"/>
        <c:crosses val="autoZero"/>
        <c:auto val="1"/>
        <c:lblAlgn val="ctr"/>
        <c:lblOffset val="100"/>
        <c:noMultiLvlLbl val="0"/>
      </c:catAx>
      <c:valAx>
        <c:axId val="51963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排名平均進步幅度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96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E9BF8-6BDE-45CE-A803-0DF6D25E99D8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40A03D8-A676-4BC7-A965-298455932A7F}">
      <dgm:prSet phldrT="[文字]"/>
      <dgm:spPr/>
      <dgm:t>
        <a:bodyPr/>
        <a:lstStyle/>
        <a:p>
          <a:r>
            <a:rPr lang="zh-TW" altLang="en-US" dirty="0"/>
            <a:t>省思重點</a:t>
          </a:r>
        </a:p>
      </dgm:t>
    </dgm:pt>
    <dgm:pt modelId="{467A3C4C-8545-4AB3-A686-AB00F8A4DCBC}" type="parTrans" cxnId="{86B62A9A-7AE4-46AD-B84F-B3E9C90C3443}">
      <dgm:prSet/>
      <dgm:spPr/>
      <dgm:t>
        <a:bodyPr/>
        <a:lstStyle/>
        <a:p>
          <a:endParaRPr lang="zh-TW" altLang="en-US"/>
        </a:p>
      </dgm:t>
    </dgm:pt>
    <dgm:pt modelId="{46CF408B-783A-4B56-9216-3805BCDF6116}" type="sibTrans" cxnId="{86B62A9A-7AE4-46AD-B84F-B3E9C90C3443}">
      <dgm:prSet/>
      <dgm:spPr/>
      <dgm:t>
        <a:bodyPr/>
        <a:lstStyle/>
        <a:p>
          <a:endParaRPr lang="zh-TW" altLang="en-US"/>
        </a:p>
      </dgm:t>
    </dgm:pt>
    <dgm:pt modelId="{CB7736E8-EA4F-4E4E-8721-21F079268E8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/>
            <a:t>沒有任何設備可以自動讓</a:t>
          </a:r>
          <a:r>
            <a:rPr lang="zh-TW" altLang="en-US" sz="2800" dirty="0" smtClean="0"/>
            <a:t>教室</a:t>
          </a:r>
          <a:endParaRPr lang="en-US" altLang="zh-TW" sz="2800" dirty="0" smtClean="0"/>
        </a:p>
        <a:p>
          <a:pPr>
            <a:spcAft>
              <a:spcPts val="0"/>
            </a:spcAft>
          </a:pPr>
          <a:r>
            <a:rPr lang="zh-TW" altLang="en-US" sz="2800" dirty="0" smtClean="0"/>
            <a:t>變得</a:t>
          </a:r>
          <a:r>
            <a:rPr lang="zh-TW" altLang="en-US" sz="2800" dirty="0"/>
            <a:t>有</a:t>
          </a:r>
          <a:r>
            <a:rPr lang="zh-TW" altLang="en-US" sz="2800" dirty="0" smtClean="0"/>
            <a:t>智慧（</a:t>
          </a:r>
          <a:r>
            <a:rPr lang="zh-TW" altLang="en-US" sz="2800" dirty="0"/>
            <a:t>師生如何善用）</a:t>
          </a:r>
        </a:p>
      </dgm:t>
    </dgm:pt>
    <dgm:pt modelId="{9BB380F9-7093-4007-8D6B-C5EF4D71D885}" type="parTrans" cxnId="{17EC24E5-D282-4B51-AF89-C5D8D7BEBBD4}">
      <dgm:prSet/>
      <dgm:spPr/>
      <dgm:t>
        <a:bodyPr/>
        <a:lstStyle/>
        <a:p>
          <a:endParaRPr lang="zh-TW" altLang="en-US"/>
        </a:p>
      </dgm:t>
    </dgm:pt>
    <dgm:pt modelId="{E038DE92-49DA-4623-82C4-A69218953324}" type="sibTrans" cxnId="{17EC24E5-D282-4B51-AF89-C5D8D7BEBBD4}">
      <dgm:prSet/>
      <dgm:spPr/>
      <dgm:t>
        <a:bodyPr/>
        <a:lstStyle/>
        <a:p>
          <a:endParaRPr lang="zh-TW" altLang="en-US"/>
        </a:p>
      </dgm:t>
    </dgm:pt>
    <dgm:pt modelId="{ECF4110D-9DF9-42B2-9AFB-279895881D62}">
      <dgm:prSet phldrT="[文字]" custT="1"/>
      <dgm:spPr/>
      <dgm:t>
        <a:bodyPr/>
        <a:lstStyle/>
        <a:p>
          <a:r>
            <a:rPr lang="zh-TW" altLang="en-US" sz="2800" dirty="0"/>
            <a:t>教學模式的</a:t>
          </a:r>
          <a:r>
            <a:rPr lang="zh-TW" altLang="en-US" sz="2800" dirty="0" smtClean="0"/>
            <a:t>改變是</a:t>
          </a:r>
          <a:r>
            <a:rPr lang="zh-TW" altLang="en-US" sz="2800" dirty="0"/>
            <a:t>教室變得有智慧的關鍵</a:t>
          </a:r>
        </a:p>
      </dgm:t>
    </dgm:pt>
    <dgm:pt modelId="{FF36883A-9779-44B6-A135-618A590CE0FD}" type="parTrans" cxnId="{C20B9543-2C3B-4FC7-8EC8-8EBC7607F318}">
      <dgm:prSet/>
      <dgm:spPr/>
      <dgm:t>
        <a:bodyPr/>
        <a:lstStyle/>
        <a:p>
          <a:endParaRPr lang="zh-TW" altLang="en-US"/>
        </a:p>
      </dgm:t>
    </dgm:pt>
    <dgm:pt modelId="{ECBFAF94-7763-4408-8FE4-0A64DFDB68E0}" type="sibTrans" cxnId="{C20B9543-2C3B-4FC7-8EC8-8EBC7607F318}">
      <dgm:prSet/>
      <dgm:spPr/>
      <dgm:t>
        <a:bodyPr/>
        <a:lstStyle/>
        <a:p>
          <a:endParaRPr lang="zh-TW" altLang="en-US"/>
        </a:p>
      </dgm:t>
    </dgm:pt>
    <dgm:pt modelId="{00ED8280-4FC4-4A70-A6FD-7A07432E0119}" type="pres">
      <dgm:prSet presAssocID="{3A8E9BF8-6BDE-45CE-A803-0DF6D25E99D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48EC7FC-9DEC-4D06-80C8-420166FBF33F}" type="pres">
      <dgm:prSet presAssocID="{640A03D8-A676-4BC7-A965-298455932A7F}" presName="root" presStyleCnt="0">
        <dgm:presLayoutVars>
          <dgm:chMax/>
          <dgm:chPref val="4"/>
        </dgm:presLayoutVars>
      </dgm:prSet>
      <dgm:spPr/>
    </dgm:pt>
    <dgm:pt modelId="{F4D745BC-B8DA-4AA2-BB61-FA49786AADEA}" type="pres">
      <dgm:prSet presAssocID="{640A03D8-A676-4BC7-A965-298455932A7F}" presName="rootComposite" presStyleCnt="0">
        <dgm:presLayoutVars/>
      </dgm:prSet>
      <dgm:spPr/>
    </dgm:pt>
    <dgm:pt modelId="{2C4F930A-9FC1-422F-9FED-17172126A91E}" type="pres">
      <dgm:prSet presAssocID="{640A03D8-A676-4BC7-A965-298455932A7F}" presName="rootText" presStyleLbl="node0" presStyleIdx="0" presStyleCnt="1" custLinFactNeighborX="-2660" custLinFactNeighborY="6266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9B75ACCE-F8BE-4146-AA91-3CF91C6E6C13}" type="pres">
      <dgm:prSet presAssocID="{640A03D8-A676-4BC7-A965-298455932A7F}" presName="childShape" presStyleCnt="0">
        <dgm:presLayoutVars>
          <dgm:chMax val="0"/>
          <dgm:chPref val="0"/>
        </dgm:presLayoutVars>
      </dgm:prSet>
      <dgm:spPr/>
    </dgm:pt>
    <dgm:pt modelId="{7E1CB7C4-04C0-40A4-8C3B-6382A6603D7F}" type="pres">
      <dgm:prSet presAssocID="{CB7736E8-EA4F-4E4E-8721-21F079268E89}" presName="childComposite" presStyleCnt="0">
        <dgm:presLayoutVars>
          <dgm:chMax val="0"/>
          <dgm:chPref val="0"/>
        </dgm:presLayoutVars>
      </dgm:prSet>
      <dgm:spPr/>
    </dgm:pt>
    <dgm:pt modelId="{D8C420E2-4C1A-4DBD-BFF3-DE9E6BF616C9}" type="pres">
      <dgm:prSet presAssocID="{CB7736E8-EA4F-4E4E-8721-21F079268E89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7D8B75A-5969-43B2-91C8-5DAAA69D7852}" type="pres">
      <dgm:prSet presAssocID="{CB7736E8-EA4F-4E4E-8721-21F079268E8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94F385-9DD9-421B-80A5-022176EA7335}" type="pres">
      <dgm:prSet presAssocID="{ECF4110D-9DF9-42B2-9AFB-279895881D62}" presName="childComposite" presStyleCnt="0">
        <dgm:presLayoutVars>
          <dgm:chMax val="0"/>
          <dgm:chPref val="0"/>
        </dgm:presLayoutVars>
      </dgm:prSet>
      <dgm:spPr/>
    </dgm:pt>
    <dgm:pt modelId="{15288A00-1DEC-4567-AEFD-D1464E44ACB3}" type="pres">
      <dgm:prSet presAssocID="{ECF4110D-9DF9-42B2-9AFB-279895881D62}" presName="Image" presStyleLbl="nod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974409-424D-4B07-92ED-AF452EA63924}" type="pres">
      <dgm:prSet presAssocID="{ECF4110D-9DF9-42B2-9AFB-279895881D6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EC24E5-D282-4B51-AF89-C5D8D7BEBBD4}" srcId="{640A03D8-A676-4BC7-A965-298455932A7F}" destId="{CB7736E8-EA4F-4E4E-8721-21F079268E89}" srcOrd="0" destOrd="0" parTransId="{9BB380F9-7093-4007-8D6B-C5EF4D71D885}" sibTransId="{E038DE92-49DA-4623-82C4-A69218953324}"/>
    <dgm:cxn modelId="{7E237F93-EA65-4ADD-B5DE-9AF71A820F45}" type="presOf" srcId="{3A8E9BF8-6BDE-45CE-A803-0DF6D25E99D8}" destId="{00ED8280-4FC4-4A70-A6FD-7A07432E0119}" srcOrd="0" destOrd="0" presId="urn:microsoft.com/office/officeart/2008/layout/PictureAccentList"/>
    <dgm:cxn modelId="{C20B9543-2C3B-4FC7-8EC8-8EBC7607F318}" srcId="{640A03D8-A676-4BC7-A965-298455932A7F}" destId="{ECF4110D-9DF9-42B2-9AFB-279895881D62}" srcOrd="1" destOrd="0" parTransId="{FF36883A-9779-44B6-A135-618A590CE0FD}" sibTransId="{ECBFAF94-7763-4408-8FE4-0A64DFDB68E0}"/>
    <dgm:cxn modelId="{86B62A9A-7AE4-46AD-B84F-B3E9C90C3443}" srcId="{3A8E9BF8-6BDE-45CE-A803-0DF6D25E99D8}" destId="{640A03D8-A676-4BC7-A965-298455932A7F}" srcOrd="0" destOrd="0" parTransId="{467A3C4C-8545-4AB3-A686-AB00F8A4DCBC}" sibTransId="{46CF408B-783A-4B56-9216-3805BCDF6116}"/>
    <dgm:cxn modelId="{18A479C4-DEB6-4CC0-9D4C-90AB988E8388}" type="presOf" srcId="{ECF4110D-9DF9-42B2-9AFB-279895881D62}" destId="{03974409-424D-4B07-92ED-AF452EA63924}" srcOrd="0" destOrd="0" presId="urn:microsoft.com/office/officeart/2008/layout/PictureAccentList"/>
    <dgm:cxn modelId="{1CA0EA2C-07DA-48F9-99C5-C260AD318816}" type="presOf" srcId="{CB7736E8-EA4F-4E4E-8721-21F079268E89}" destId="{87D8B75A-5969-43B2-91C8-5DAAA69D7852}" srcOrd="0" destOrd="0" presId="urn:microsoft.com/office/officeart/2008/layout/PictureAccentList"/>
    <dgm:cxn modelId="{4105D08B-AB0E-40BD-8B7C-B6867099C212}" type="presOf" srcId="{640A03D8-A676-4BC7-A965-298455932A7F}" destId="{2C4F930A-9FC1-422F-9FED-17172126A91E}" srcOrd="0" destOrd="0" presId="urn:microsoft.com/office/officeart/2008/layout/PictureAccentList"/>
    <dgm:cxn modelId="{F87D6B9B-AE47-4B49-88CE-2FB195289B84}" type="presParOf" srcId="{00ED8280-4FC4-4A70-A6FD-7A07432E0119}" destId="{A48EC7FC-9DEC-4D06-80C8-420166FBF33F}" srcOrd="0" destOrd="0" presId="urn:microsoft.com/office/officeart/2008/layout/PictureAccentList"/>
    <dgm:cxn modelId="{CDE36673-D6CE-43BE-ACA8-7B7637575306}" type="presParOf" srcId="{A48EC7FC-9DEC-4D06-80C8-420166FBF33F}" destId="{F4D745BC-B8DA-4AA2-BB61-FA49786AADEA}" srcOrd="0" destOrd="0" presId="urn:microsoft.com/office/officeart/2008/layout/PictureAccentList"/>
    <dgm:cxn modelId="{2B18FCCA-34AB-4DCE-9FEA-DF9EC02D4991}" type="presParOf" srcId="{F4D745BC-B8DA-4AA2-BB61-FA49786AADEA}" destId="{2C4F930A-9FC1-422F-9FED-17172126A91E}" srcOrd="0" destOrd="0" presId="urn:microsoft.com/office/officeart/2008/layout/PictureAccentList"/>
    <dgm:cxn modelId="{8158574C-E633-456E-A12E-DF08C301C99E}" type="presParOf" srcId="{A48EC7FC-9DEC-4D06-80C8-420166FBF33F}" destId="{9B75ACCE-F8BE-4146-AA91-3CF91C6E6C13}" srcOrd="1" destOrd="0" presId="urn:microsoft.com/office/officeart/2008/layout/PictureAccentList"/>
    <dgm:cxn modelId="{7CEC8034-08B2-431E-8B09-16BB60B0F017}" type="presParOf" srcId="{9B75ACCE-F8BE-4146-AA91-3CF91C6E6C13}" destId="{7E1CB7C4-04C0-40A4-8C3B-6382A6603D7F}" srcOrd="0" destOrd="0" presId="urn:microsoft.com/office/officeart/2008/layout/PictureAccentList"/>
    <dgm:cxn modelId="{FCF8814F-8B4C-4E72-9832-26B27C0ED0BF}" type="presParOf" srcId="{7E1CB7C4-04C0-40A4-8C3B-6382A6603D7F}" destId="{D8C420E2-4C1A-4DBD-BFF3-DE9E6BF616C9}" srcOrd="0" destOrd="0" presId="urn:microsoft.com/office/officeart/2008/layout/PictureAccentList"/>
    <dgm:cxn modelId="{B082869E-1BD9-49C7-B787-CB3ABFA7B1CF}" type="presParOf" srcId="{7E1CB7C4-04C0-40A4-8C3B-6382A6603D7F}" destId="{87D8B75A-5969-43B2-91C8-5DAAA69D7852}" srcOrd="1" destOrd="0" presId="urn:microsoft.com/office/officeart/2008/layout/PictureAccentList"/>
    <dgm:cxn modelId="{B3FE4490-6D86-4821-B3B6-5B6FB42F8724}" type="presParOf" srcId="{9B75ACCE-F8BE-4146-AA91-3CF91C6E6C13}" destId="{A394F385-9DD9-421B-80A5-022176EA7335}" srcOrd="1" destOrd="0" presId="urn:microsoft.com/office/officeart/2008/layout/PictureAccentList"/>
    <dgm:cxn modelId="{322D049E-0807-49A6-817E-B2361BC52C3F}" type="presParOf" srcId="{A394F385-9DD9-421B-80A5-022176EA7335}" destId="{15288A00-1DEC-4567-AEFD-D1464E44ACB3}" srcOrd="0" destOrd="0" presId="urn:microsoft.com/office/officeart/2008/layout/PictureAccentList"/>
    <dgm:cxn modelId="{21464CEF-ADA1-4096-9957-00BAC216F4BE}" type="presParOf" srcId="{A394F385-9DD9-421B-80A5-022176EA7335}" destId="{03974409-424D-4B07-92ED-AF452EA639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F930A-9FC1-422F-9FED-17172126A91E}">
      <dsp:nvSpPr>
        <dsp:cNvPr id="0" name=""/>
        <dsp:cNvSpPr/>
      </dsp:nvSpPr>
      <dsp:spPr>
        <a:xfrm>
          <a:off x="0" y="622930"/>
          <a:ext cx="7908444" cy="1509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200" kern="1200" dirty="0"/>
            <a:t>省思重點</a:t>
          </a:r>
        </a:p>
      </dsp:txBody>
      <dsp:txXfrm>
        <a:off x="44213" y="667143"/>
        <a:ext cx="7820018" cy="1421122"/>
      </dsp:txXfrm>
    </dsp:sp>
    <dsp:sp modelId="{D8C420E2-4C1A-4DBD-BFF3-DE9E6BF616C9}">
      <dsp:nvSpPr>
        <dsp:cNvPr id="0" name=""/>
        <dsp:cNvSpPr/>
      </dsp:nvSpPr>
      <dsp:spPr>
        <a:xfrm>
          <a:off x="0" y="2309609"/>
          <a:ext cx="1509548" cy="150954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8B75A-5969-43B2-91C8-5DAAA69D7852}">
      <dsp:nvSpPr>
        <dsp:cNvPr id="0" name=""/>
        <dsp:cNvSpPr/>
      </dsp:nvSpPr>
      <dsp:spPr>
        <a:xfrm>
          <a:off x="1600121" y="2309609"/>
          <a:ext cx="6308323" cy="150954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/>
            <a:t>沒有任何設備可以自動讓</a:t>
          </a:r>
          <a:r>
            <a:rPr lang="zh-TW" altLang="en-US" sz="2800" kern="1200" dirty="0" smtClean="0"/>
            <a:t>教室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kern="1200" dirty="0" smtClean="0"/>
            <a:t>變得</a:t>
          </a:r>
          <a:r>
            <a:rPr lang="zh-TW" altLang="en-US" sz="2800" kern="1200" dirty="0"/>
            <a:t>有</a:t>
          </a:r>
          <a:r>
            <a:rPr lang="zh-TW" altLang="en-US" sz="2800" kern="1200" dirty="0" smtClean="0"/>
            <a:t>智慧（</a:t>
          </a:r>
          <a:r>
            <a:rPr lang="zh-TW" altLang="en-US" sz="2800" kern="1200" dirty="0"/>
            <a:t>師生如何善用）</a:t>
          </a:r>
        </a:p>
      </dsp:txBody>
      <dsp:txXfrm>
        <a:off x="1673824" y="2383312"/>
        <a:ext cx="6160917" cy="1362142"/>
      </dsp:txXfrm>
    </dsp:sp>
    <dsp:sp modelId="{15288A00-1DEC-4567-AEFD-D1464E44ACB3}">
      <dsp:nvSpPr>
        <dsp:cNvPr id="0" name=""/>
        <dsp:cNvSpPr/>
      </dsp:nvSpPr>
      <dsp:spPr>
        <a:xfrm>
          <a:off x="0" y="4000303"/>
          <a:ext cx="1509548" cy="150954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74409-424D-4B07-92ED-AF452EA63924}">
      <dsp:nvSpPr>
        <dsp:cNvPr id="0" name=""/>
        <dsp:cNvSpPr/>
      </dsp:nvSpPr>
      <dsp:spPr>
        <a:xfrm>
          <a:off x="1600121" y="4000303"/>
          <a:ext cx="6308323" cy="1509548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教學模式的</a:t>
          </a:r>
          <a:r>
            <a:rPr lang="zh-TW" altLang="en-US" sz="2800" kern="1200" dirty="0" smtClean="0"/>
            <a:t>改變是</a:t>
          </a:r>
          <a:r>
            <a:rPr lang="zh-TW" altLang="en-US" sz="2800" kern="1200" dirty="0"/>
            <a:t>教室變得有智慧的關鍵</a:t>
          </a:r>
        </a:p>
      </dsp:txBody>
      <dsp:txXfrm>
        <a:off x="1673824" y="4074006"/>
        <a:ext cx="6160917" cy="1362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4640" tIns="47320" rIns="94640" bIns="47320"/>
          <a:lstStyle/>
          <a:p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body" sz="quarter" idx="1"/>
          </p:nvPr>
        </p:nvSpPr>
        <p:spPr>
          <a:xfrm>
            <a:off x="946574" y="4861442"/>
            <a:ext cx="5206154" cy="4605576"/>
          </a:xfrm>
          <a:prstGeom prst="rect">
            <a:avLst/>
          </a:prstGeom>
        </p:spPr>
        <p:txBody>
          <a:bodyPr lIns="94640" tIns="47320" rIns="94640" bIns="4732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1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8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020508" y="9720838"/>
            <a:ext cx="3077138" cy="513777"/>
          </a:xfrm>
          <a:prstGeom prst="rect">
            <a:avLst/>
          </a:prstGeom>
        </p:spPr>
        <p:txBody>
          <a:bodyPr lIns="94640" tIns="47320" rIns="94640" bIns="47320"/>
          <a:lstStyle/>
          <a:p>
            <a:pPr>
              <a:defRPr/>
            </a:pPr>
            <a:fld id="{82458646-95B5-4806-B354-1FA0C47DA5FA}" type="slidenum">
              <a:rPr lang="zh-TW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7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020508" y="9720838"/>
            <a:ext cx="3077138" cy="513777"/>
          </a:xfrm>
          <a:prstGeom prst="rect">
            <a:avLst/>
          </a:prstGeom>
        </p:spPr>
        <p:txBody>
          <a:bodyPr lIns="94640" tIns="47320" rIns="94640" bIns="47320"/>
          <a:lstStyle/>
          <a:p>
            <a:pPr>
              <a:defRPr/>
            </a:pPr>
            <a:fld id="{82458646-95B5-4806-B354-1FA0C47DA5FA}" type="slidenum">
              <a:rPr lang="zh-TW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zh-TW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39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947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434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618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98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064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613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020508" y="9720838"/>
            <a:ext cx="3077138" cy="513777"/>
          </a:xfrm>
          <a:prstGeom prst="rect">
            <a:avLst/>
          </a:prstGeom>
        </p:spPr>
        <p:txBody>
          <a:bodyPr lIns="94640" tIns="47320" rIns="94640" bIns="47320"/>
          <a:lstStyle/>
          <a:p>
            <a:pPr defTabSz="944124">
              <a:defRPr/>
            </a:pPr>
            <a:fld id="{82458646-95B5-4806-B354-1FA0C47DA5FA}" type="slidenum">
              <a:rPr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pPr defTabSz="944124">
                <a:defRPr/>
              </a:pPr>
              <a:t>19</a:t>
            </a:fld>
            <a:endParaRPr lang="zh-TW" altLang="en-US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286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8" name="Rectangle 7"/>
          <p:cNvSpPr/>
          <p:nvPr/>
        </p:nvSpPr>
        <p:spPr>
          <a:xfrm>
            <a:off x="13" y="6334316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9" name="大標題文字"/>
          <p:cNvSpPr txBox="1">
            <a:spLocks noGrp="1"/>
          </p:cNvSpPr>
          <p:nvPr>
            <p:ph type="title"/>
          </p:nvPr>
        </p:nvSpPr>
        <p:spPr>
          <a:xfrm>
            <a:off x="822960" y="758951"/>
            <a:ext cx="7543801" cy="356616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7300" b="0" spc="-46">
                <a:solidFill>
                  <a:srgbClr val="262626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5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25038" y="4455621"/>
            <a:ext cx="7543801" cy="1143001"/>
          </a:xfrm>
          <a:prstGeom prst="rect">
            <a:avLst/>
          </a:prstGeom>
        </p:spPr>
        <p:txBody>
          <a:bodyPr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2" name="Straight Connector 8"/>
          <p:cNvSpPr/>
          <p:nvPr/>
        </p:nvSpPr>
        <p:spPr>
          <a:xfrm>
            <a:off x="905743" y="4343400"/>
            <a:ext cx="740664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7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8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00" name="內文層級一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74479" y="6526780"/>
            <a:ext cx="334886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21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22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2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22960" y="1845734"/>
            <a:ext cx="3703321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82643" y="6526780"/>
            <a:ext cx="326722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33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34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3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46052"/>
            <a:ext cx="370332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63440" y="1846052"/>
            <a:ext cx="3703321" cy="736283"/>
          </a:xfrm>
          <a:prstGeom prst="rect">
            <a:avLst/>
          </a:prstGeom>
        </p:spPr>
        <p:txBody>
          <a:bodyPr anchor="ctr"/>
          <a:lstStyle/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3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58150" y="6526780"/>
            <a:ext cx="351215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7"/>
          <p:cNvSpPr/>
          <p:nvPr/>
        </p:nvSpPr>
        <p:spPr>
          <a:xfrm>
            <a:off x="13" y="0"/>
            <a:ext cx="3038095" cy="6858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6" name="Rectangle 8"/>
          <p:cNvSpPr/>
          <p:nvPr/>
        </p:nvSpPr>
        <p:spPr>
          <a:xfrm>
            <a:off x="3030053" y="0"/>
            <a:ext cx="48007" cy="6858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7" name="大標題文字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68" name="內文層級一…"/>
          <p:cNvSpPr txBox="1">
            <a:spLocks noGrp="1"/>
          </p:cNvSpPr>
          <p:nvPr>
            <p:ph type="body" idx="1"/>
          </p:nvPr>
        </p:nvSpPr>
        <p:spPr>
          <a:xfrm>
            <a:off x="3600451" y="731519"/>
            <a:ext cx="4869181" cy="5257801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6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" y="2926079"/>
            <a:ext cx="2400300" cy="3379125"/>
          </a:xfrm>
          <a:prstGeom prst="rect">
            <a:avLst/>
          </a:prstGeom>
        </p:spPr>
        <p:txBody>
          <a:bodyPr/>
          <a:lstStyle/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37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41821" y="6526780"/>
            <a:ext cx="367544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78" name="Rectangle 8"/>
          <p:cNvSpPr/>
          <p:nvPr/>
        </p:nvSpPr>
        <p:spPr>
          <a:xfrm>
            <a:off x="13" y="4915075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79" name="大標題文字"/>
          <p:cNvSpPr txBox="1">
            <a:spLocks noGrp="1"/>
          </p:cNvSpPr>
          <p:nvPr>
            <p:ph type="title"/>
          </p:nvPr>
        </p:nvSpPr>
        <p:spPr>
          <a:xfrm>
            <a:off x="822961" y="5074920"/>
            <a:ext cx="7585234" cy="822961"/>
          </a:xfrm>
          <a:prstGeom prst="rect">
            <a:avLst/>
          </a:prstGeom>
        </p:spPr>
        <p:txBody>
          <a:bodyPr lIns="0" tIns="0" rIns="0" bIns="0"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80" name="Picture Placeholder 2"/>
          <p:cNvSpPr>
            <a:spLocks noGrp="1"/>
          </p:cNvSpPr>
          <p:nvPr>
            <p:ph type="pic" idx="13"/>
          </p:nvPr>
        </p:nvSpPr>
        <p:spPr>
          <a:xfrm>
            <a:off x="12" y="0"/>
            <a:ext cx="9143991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22960" y="5907023"/>
            <a:ext cx="7589520" cy="594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8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01000" y="6526780"/>
            <a:ext cx="408365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2" name="Rectangle 7"/>
          <p:cNvSpPr/>
          <p:nvPr/>
        </p:nvSpPr>
        <p:spPr>
          <a:xfrm>
            <a:off x="13" y="6334316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03" name="大標題文字"/>
          <p:cNvSpPr txBox="1">
            <a:spLocks noGrp="1"/>
          </p:cNvSpPr>
          <p:nvPr>
            <p:ph type="title"/>
          </p:nvPr>
        </p:nvSpPr>
        <p:spPr>
          <a:xfrm>
            <a:off x="6543675" y="412302"/>
            <a:ext cx="1971676" cy="5759899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04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1" y="412302"/>
            <a:ext cx="5800726" cy="5759899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41821" y="6526780"/>
            <a:ext cx="367544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Oval 105"/>
          <p:cNvSpPr/>
          <p:nvPr/>
        </p:nvSpPr>
        <p:spPr>
          <a:xfrm>
            <a:off x="178777" y="-1"/>
            <a:ext cx="6805246" cy="6858001"/>
          </a:xfrm>
          <a:prstGeom prst="ellipse">
            <a:avLst/>
          </a:prstGeom>
          <a:gradFill>
            <a:gsLst>
              <a:gs pos="0">
                <a:srgbClr val="E2D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844082">
              <a:defRPr sz="1600"/>
            </a:pPr>
            <a:endParaRPr/>
          </a:p>
        </p:txBody>
      </p:sp>
      <p:sp>
        <p:nvSpPr>
          <p:cNvPr id="413" name="Rectangle 39"/>
          <p:cNvSpPr/>
          <p:nvPr/>
        </p:nvSpPr>
        <p:spPr>
          <a:xfrm>
            <a:off x="0" y="2420938"/>
            <a:ext cx="9144000" cy="2736851"/>
          </a:xfrm>
          <a:prstGeom prst="rect">
            <a:avLst/>
          </a:prstGeom>
          <a:solidFill>
            <a:srgbClr val="39998E"/>
          </a:solidFill>
          <a:ln w="12700">
            <a:miter lim="400000"/>
          </a:ln>
        </p:spPr>
        <p:txBody>
          <a:bodyPr lIns="45719" rIns="45719" anchor="ctr"/>
          <a:lstStyle/>
          <a:p>
            <a:pPr defTabSz="844082">
              <a:defRPr sz="1600" b="1"/>
            </a:pPr>
            <a:endParaRPr/>
          </a:p>
        </p:txBody>
      </p:sp>
      <p:sp>
        <p:nvSpPr>
          <p:cNvPr id="4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投影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大標題文字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828800" algn="ctr">
              <a:lnSpc>
                <a:spcPct val="90000"/>
              </a:lnSpc>
              <a:spcBef>
                <a:spcPts val="1000"/>
              </a:spcBef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31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ndara"/>
                <a:ea typeface="Candara"/>
                <a:cs typeface="Candara"/>
                <a:sym typeface="Candar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3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3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大標題文字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6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6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3" name="圖片 10" descr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0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1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3" name="內文層級一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0" name="圖片 5" descr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8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9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1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02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10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1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12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大標題文字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20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75717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2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大標題文字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4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5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5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559" name="圖片 9" descr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大標題文字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6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570" name="圖片 10" descr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9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598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0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09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4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5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8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22960" y="1845734"/>
            <a:ext cx="3703321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18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19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大標題文字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28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29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大標題文字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5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6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67" name="圖片 9" descr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大標題文字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7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678" name="圖片 10" descr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0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706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大標題文字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1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17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大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26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27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大標題文字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36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37" name="圖片 7" descr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1898"/>
            <a:ext cx="729435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728688" y="6523082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BE0D2C07-EE3F-423A-B95B-3433DA17EC6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7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9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46052"/>
            <a:ext cx="370332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63440" y="1846052"/>
            <a:ext cx="3703321" cy="736283"/>
          </a:xfrm>
          <a:prstGeom prst="rect">
            <a:avLst/>
          </a:prstGeom>
        </p:spPr>
        <p:txBody>
          <a:bodyPr anchor="ctr"/>
          <a:lstStyle/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2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9F-4E92-4A10-891B-F37DEF16A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431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28588" lvl="0" indent="-128588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799" y="3817744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197644" lvl="0" indent="-197644" rtl="0"/>
            <a:r>
              <a:rPr lang="zh-TW" noProof="0"/>
              <a:t>姓名</a:t>
            </a:r>
          </a:p>
        </p:txBody>
      </p:sp>
      <p:sp>
        <p:nvSpPr>
          <p:cNvPr id="6" name="手繪多邊形：圖案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5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手繪多邊形：圖案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0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4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197644" lvl="0" indent="-197644" rtl="0"/>
            <a:r>
              <a:rPr lang="zh-TW" noProof="0"/>
              <a:t>電話號碼或電子郵件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3750"/>
              </a:lnSpc>
            </a:pPr>
            <a:r>
              <a:rPr lang="zh-TW" noProof="0"/>
              <a:t>感謝您</a:t>
            </a:r>
          </a:p>
        </p:txBody>
      </p:sp>
    </p:spTree>
    <p:extLst>
      <p:ext uri="{BB962C8B-B14F-4D97-AF65-F5344CB8AC3E}">
        <p14:creationId xmlns:p14="http://schemas.microsoft.com/office/powerpoint/2010/main" val="3991881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字影像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572000" cy="63713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9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1869796"/>
            <a:ext cx="4981425" cy="1124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180000" rtlCol="0"/>
          <a:lstStyle>
            <a:lvl1pPr algn="l">
              <a:defRPr sz="4050" b="1" spc="-225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8750" y="2994142"/>
            <a:ext cx="4981220" cy="59015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00" y="3763649"/>
            <a:ext cx="4104000" cy="242835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820000" y="6371351"/>
            <a:ext cx="324000" cy="432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7331869" y="1762069"/>
            <a:ext cx="1488131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9517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8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2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00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14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00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31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0554" y="6436887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2CD787-F99D-4178-9D7B-BAF2D79E845B}" type="slidenum">
              <a:rPr lang="en-HK" smtClean="0">
                <a:solidFill>
                  <a:prstClr val="black"/>
                </a:solidFill>
              </a:rPr>
              <a:pPr/>
              <a:t>‹#›</a:t>
            </a:fld>
            <a:endParaRPr lang="en-H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5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0" name="Rectangle 5"/>
          <p:cNvSpPr/>
          <p:nvPr/>
        </p:nvSpPr>
        <p:spPr>
          <a:xfrm>
            <a:off x="13" y="6334316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92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69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2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D787-F99D-4178-9D7B-BAF2D79E845B}" type="slidenum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H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65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6ED3-7141-4A2A-87CA-78184BFD0B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87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0" name="Rectangle 5"/>
          <p:cNvSpPr/>
          <p:nvPr/>
        </p:nvSpPr>
        <p:spPr>
          <a:xfrm>
            <a:off x="13" y="6334316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926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2D1E743-5833-4DEC-9D1D-D79822FDD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B2713F2-B057-413B-999F-10E9B8E0B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3C08CB8-0BDC-4C60-B2C1-E8010C26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B97D67D-B48C-47F6-A1BF-38F0B7D7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4185E7D-0949-488E-9BE0-9DEF103C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4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1C4A909-9564-49A2-BA29-8F2AE772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F4FA4AD-1B37-41E1-9B50-3FAEB59B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493ED84-5A8E-4EDF-8091-F07274F7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63F32AC-E5D4-45C2-A6ED-C1549436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8B806C4-C38B-47B4-8D70-230B1BB0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5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AB824AE-EE96-431D-B62A-19D8D070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685A349-EE83-43FA-8D46-0E0B19EE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EF0E83E-41A2-4B68-A9FB-FD56B5C1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170A0E6-6148-4588-BE6A-A4DF19F4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A16BF24-6DEF-4C7C-9391-5A1AC84A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06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1C9989-7C2C-4839-AD40-907E75A9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AE01915-F23A-4BCB-B7A5-8D45926C0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B1FA473-7B55-4030-8004-247377887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A566700A-8389-4F2D-AF43-28172E67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8CD8DAD-83E6-40FE-88D9-0473037A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B4FCA77-D5AC-47F2-A9F8-3FB6D9F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7"/>
          <p:cNvSpPr/>
          <p:nvPr/>
        </p:nvSpPr>
        <p:spPr>
          <a:xfrm>
            <a:off x="13" y="0"/>
            <a:ext cx="3038095" cy="6858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9" name="Rectangle 8"/>
          <p:cNvSpPr/>
          <p:nvPr/>
        </p:nvSpPr>
        <p:spPr>
          <a:xfrm>
            <a:off x="3030053" y="0"/>
            <a:ext cx="48007" cy="6858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30" name="大標題文字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31" name="內文層級一…"/>
          <p:cNvSpPr txBox="1">
            <a:spLocks noGrp="1"/>
          </p:cNvSpPr>
          <p:nvPr>
            <p:ph type="body" idx="1"/>
          </p:nvPr>
        </p:nvSpPr>
        <p:spPr>
          <a:xfrm>
            <a:off x="3600451" y="731519"/>
            <a:ext cx="4869181" cy="5257801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" y="2926079"/>
            <a:ext cx="2400300" cy="3379125"/>
          </a:xfrm>
          <a:prstGeom prst="rect">
            <a:avLst/>
          </a:prstGeom>
        </p:spPr>
        <p:txBody>
          <a:bodyPr/>
          <a:lstStyle/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23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01000" y="6526780"/>
            <a:ext cx="408365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5F5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CF3AADF-8BBA-4A73-8836-C0691DA7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5DB1EF7-6296-413D-89DB-1B356AE3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D851AF0-8480-4DB1-9770-66C12C375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1E26FE79-CE9D-4A1C-AAD4-2B522368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2CF7550-F237-47C0-AFB2-D1BCE27AB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369F2CBD-B5DE-4E81-96C9-613788E3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65C799A-4D77-47E5-86BB-A84735C3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242CDC38-DCA9-489F-A86F-719E293B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89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D444CD0-AC79-4927-A26B-46F701B0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77C57544-7232-40BD-BF65-040A5157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43CB6C48-439A-475B-B6DB-E23A0F1B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DBFD805-AC96-4F36-8DE9-BCEB80AD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88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0F3F276-4080-4826-9CD9-8B8462D8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E1D867E-FE6B-4B5C-BCE0-4D8B04A2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B43D12B-7468-4A70-9B97-46E1CFEB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9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B2FA583-A30A-47EC-BEA9-3F27D3ED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A22D825-8721-4449-ACF0-2F555993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D35EE9A-DE61-4FCB-A652-B3F346EA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785D027-5DA8-4ECB-9126-3BC408C7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C0D57352-05F8-4C77-8D5E-3153F9C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B5A9910-66B5-4862-8B4D-00B1C32D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6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0F00FA-38B5-4B1A-ADE0-9F7AE0D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EF3E6A74-E00F-4AFC-B364-B9006513D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4FCB8BD-CCAB-48E0-9EB5-A4DF8811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DA6ECCC-6BF7-4986-A24E-FFF9B3BA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2C51647-2B2F-4438-9984-EA96AFF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DD6D368-F6A3-4E26-84EF-0E96BC25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6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BAB1771-23A2-41F5-B1DD-D0742118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6CC95AC2-EDF3-4246-A4C8-57A0916DE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0DF61EA-2BE7-49C6-ACED-E15C2985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B4DA1E3-13CE-4DB1-A8C0-E8CB4D39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5B7DCB7-C47F-4167-B5D3-A69DB1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36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D0EF2F21-6894-48D0-8C5D-845B3341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074F4E1-437E-489F-9AC4-2EFA8669D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2E06922-E42E-49EB-A4C4-B30890D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09376E6-262A-4D57-A8FE-FBBDA95F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D4256B1-4811-4F9B-954F-A3A623F9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5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defTabSz="914400" hangingPunct="1">
              <a:defRPr>
                <a:latin typeface="+mj-lt"/>
                <a:ea typeface="+mj-ea"/>
                <a:cs typeface="+mj-cs"/>
                <a:sym typeface="Calibri"/>
              </a:defRPr>
            </a:pPr>
            <a:endParaRPr kern="1200">
              <a:solidFill>
                <a:prstClr val="black"/>
              </a:solidFill>
              <a:latin typeface="Calibri Light" panose="020F0302020204030204"/>
              <a:ea typeface="+mn-ea"/>
              <a:sym typeface="Calibri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1" y="6334316"/>
            <a:ext cx="9144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defTabSz="914400" hangingPunct="1">
              <a:defRPr>
                <a:latin typeface="+mj-lt"/>
                <a:ea typeface="+mj-ea"/>
                <a:cs typeface="+mj-cs"/>
                <a:sym typeface="Calibri"/>
              </a:defRPr>
            </a:pPr>
            <a:endParaRPr kern="1200">
              <a:solidFill>
                <a:prstClr val="black"/>
              </a:solidFill>
              <a:latin typeface="Calibri Light" panose="020F0302020204030204"/>
              <a:ea typeface="+mn-ea"/>
              <a:sym typeface="Calibri"/>
            </a:endParaRPr>
          </a:p>
        </p:txBody>
      </p:sp>
      <p:sp>
        <p:nvSpPr>
          <p:cNvPr id="161" name="Straight Connector 9"/>
          <p:cNvSpPr/>
          <p:nvPr/>
        </p:nvSpPr>
        <p:spPr>
          <a:xfrm>
            <a:off x="895150" y="1737845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defTabSz="914400" hangingPunct="1"/>
            <a:endParaRPr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62" name="大標題文字"/>
          <p:cNvSpPr txBox="1">
            <a:spLocks noGrp="1"/>
          </p:cNvSpPr>
          <p:nvPr>
            <p:ph type="title"/>
          </p:nvPr>
        </p:nvSpPr>
        <p:spPr>
          <a:xfrm>
            <a:off x="822960" y="286606"/>
            <a:ext cx="75438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3" name="內文層級一…"/>
          <p:cNvSpPr txBox="1">
            <a:spLocks noGrp="1"/>
          </p:cNvSpPr>
          <p:nvPr>
            <p:ph type="body" idx="1"/>
          </p:nvPr>
        </p:nvSpPr>
        <p:spPr>
          <a:xfrm>
            <a:off x="822958" y="1845734"/>
            <a:ext cx="7543802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178087" y="6526780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26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1" name="Rectangle 8"/>
          <p:cNvSpPr/>
          <p:nvPr/>
        </p:nvSpPr>
        <p:spPr>
          <a:xfrm>
            <a:off x="13" y="4915075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2" name="大標題文字"/>
          <p:cNvSpPr txBox="1">
            <a:spLocks noGrp="1"/>
          </p:cNvSpPr>
          <p:nvPr>
            <p:ph type="title"/>
          </p:nvPr>
        </p:nvSpPr>
        <p:spPr>
          <a:xfrm>
            <a:off x="822961" y="5074920"/>
            <a:ext cx="7585234" cy="822961"/>
          </a:xfrm>
          <a:prstGeom prst="rect">
            <a:avLst/>
          </a:prstGeom>
        </p:spPr>
        <p:txBody>
          <a:bodyPr lIns="0" tIns="0" rIns="0" bIns="0"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43" name="Picture Placeholder 2"/>
          <p:cNvSpPr>
            <a:spLocks noGrp="1"/>
          </p:cNvSpPr>
          <p:nvPr>
            <p:ph type="pic" idx="13"/>
          </p:nvPr>
        </p:nvSpPr>
        <p:spPr>
          <a:xfrm>
            <a:off x="12" y="0"/>
            <a:ext cx="9143991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22960" y="5907023"/>
            <a:ext cx="7589520" cy="594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025493" y="6526780"/>
            <a:ext cx="383872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65" name="Rectangle 7"/>
          <p:cNvSpPr/>
          <p:nvPr/>
        </p:nvSpPr>
        <p:spPr>
          <a:xfrm>
            <a:off x="13" y="6334316"/>
            <a:ext cx="9141619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66" name="大標題文字"/>
          <p:cNvSpPr txBox="1">
            <a:spLocks noGrp="1"/>
          </p:cNvSpPr>
          <p:nvPr>
            <p:ph type="title"/>
          </p:nvPr>
        </p:nvSpPr>
        <p:spPr>
          <a:xfrm>
            <a:off x="6543675" y="412302"/>
            <a:ext cx="1971676" cy="5759899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67" name="內文層級一…"/>
          <p:cNvSpPr txBox="1">
            <a:spLocks noGrp="1"/>
          </p:cNvSpPr>
          <p:nvPr>
            <p:ph type="body" idx="1"/>
          </p:nvPr>
        </p:nvSpPr>
        <p:spPr>
          <a:xfrm>
            <a:off x="628651" y="412302"/>
            <a:ext cx="5800726" cy="5759899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7952014" y="6526780"/>
            <a:ext cx="45735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Oval 105"/>
          <p:cNvSpPr/>
          <p:nvPr/>
        </p:nvSpPr>
        <p:spPr>
          <a:xfrm>
            <a:off x="178777" y="-1"/>
            <a:ext cx="6805246" cy="6858001"/>
          </a:xfrm>
          <a:prstGeom prst="ellipse">
            <a:avLst/>
          </a:prstGeom>
          <a:gradFill>
            <a:gsLst>
              <a:gs pos="0">
                <a:srgbClr val="E2D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844082">
              <a:defRPr sz="1600"/>
            </a:pPr>
            <a:endParaRPr/>
          </a:p>
        </p:txBody>
      </p:sp>
      <p:sp>
        <p:nvSpPr>
          <p:cNvPr id="276" name="Rectangle 39"/>
          <p:cNvSpPr/>
          <p:nvPr/>
        </p:nvSpPr>
        <p:spPr>
          <a:xfrm>
            <a:off x="0" y="2420938"/>
            <a:ext cx="9144000" cy="2736851"/>
          </a:xfrm>
          <a:prstGeom prst="rect">
            <a:avLst/>
          </a:prstGeom>
          <a:solidFill>
            <a:srgbClr val="39998E"/>
          </a:solidFill>
          <a:ln w="12700">
            <a:miter lim="400000"/>
          </a:ln>
        </p:spPr>
        <p:txBody>
          <a:bodyPr lIns="45719" rIns="45719" anchor="ctr"/>
          <a:lstStyle/>
          <a:p>
            <a:pPr defTabSz="844082">
              <a:defRPr sz="1600" b="1"/>
            </a:pPr>
            <a:endParaRPr/>
          </a:p>
        </p:txBody>
      </p:sp>
      <p:sp>
        <p:nvSpPr>
          <p:cNvPr id="27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  <p:sldLayoutId id="2147483679" r:id="rId13"/>
    <p:sldLayoutId id="2147483680" r:id="rId14"/>
    <p:sldLayoutId id="2147483682" r:id="rId15"/>
    <p:sldLayoutId id="2147483683" r:id="rId16"/>
    <p:sldLayoutId id="2147483684" r:id="rId17"/>
    <p:sldLayoutId id="2147483685" r:id="rId18"/>
    <p:sldLayoutId id="2147483688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7" r:id="rId25"/>
    <p:sldLayoutId id="2147483698" r:id="rId26"/>
    <p:sldLayoutId id="2147483699" r:id="rId27"/>
    <p:sldLayoutId id="2147483702" r:id="rId28"/>
    <p:sldLayoutId id="2147483703" r:id="rId29"/>
    <p:sldLayoutId id="2147483704" r:id="rId30"/>
    <p:sldLayoutId id="2147483705" r:id="rId31"/>
    <p:sldLayoutId id="2147483708" r:id="rId32"/>
    <p:sldLayoutId id="2147483709" r:id="rId33"/>
    <p:sldLayoutId id="2147483710" r:id="rId34"/>
    <p:sldLayoutId id="2147483713" r:id="rId35"/>
    <p:sldLayoutId id="2147483714" r:id="rId36"/>
    <p:sldLayoutId id="2147483715" r:id="rId37"/>
    <p:sldLayoutId id="2147483716" r:id="rId38"/>
    <p:sldLayoutId id="2147483731" r:id="rId39"/>
    <p:sldLayoutId id="2147483923" r:id="rId40"/>
    <p:sldLayoutId id="2147483990" r:id="rId41"/>
    <p:sldLayoutId id="2147483991" r:id="rId42"/>
  </p:sldLayoutIdLst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2204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6pPr>
      <a:lvl7pPr marL="0" marR="0" indent="84408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26612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68816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2052" marR="0" indent="-25205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47879" marR="0" indent="-39582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883974" marR="0" indent="-30806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136027" marR="0" indent="-30806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#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0800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00359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822401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244443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666483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HK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HK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702CD787-F99D-4178-9D7B-BAF2D79E845B}" type="slidenum">
              <a:rPr lang="en-HK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en-HK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9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3" r:id="rId12"/>
    <p:sldLayoutId id="214748389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B3AC1BA-5077-4406-9441-26DC4B69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EA81820-3069-4621-8FF7-A04F291E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4963230-A003-437C-B938-982AC4B92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AB5C48-4C8F-4CBF-8007-176515B53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3FD3B8E-8CC4-4A30-99BA-8BA521D5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50374A23-0807-4653-A6B6-A7CA2E939C87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pPr defTabSz="914400" hangingPunct="1"/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30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aer.edu.tw/files/14-1000-18181,r13-1.php?Lang=zh-tw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OvQH0P8NGFQAByRMHOtgUTSHi5tv5HP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gg.gg/2020cy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g.gg/2020cyc" TargetMode="External"/><Relationship Id="rId2" Type="http://schemas.openxmlformats.org/officeDocument/2006/relationships/hyperlink" Target="https://jamboard.google.com/d/1D73u9VFIcmJYONgoJ3EBkDr-eCr6vSG4EafQk_qM9T4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fidssl.moe.edu.tw/" TargetMode="External"/><Relationship Id="rId7" Type="http://schemas.openxmlformats.org/officeDocument/2006/relationships/slide" Target="slide3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hyperlink" Target="https://fast-poll.com/poll/1256ab8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ast-poll.com/user/login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app.powerbi.com/view?r=eyJrIjoiNjM5M2Q1MzYtZTgxZi00NDUyLWI3ODgtOGFjMzIyOTRhNGYxIiwidCI6IjZhNGMzY2U1LThiZDEtNDI0YS05Mzg2LWYxMGE5OTZlY2Q3MSIsImMiOjEwfQ==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標題 1"/>
          <p:cNvSpPr txBox="1"/>
          <p:nvPr/>
        </p:nvSpPr>
        <p:spPr>
          <a:xfrm>
            <a:off x="163661" y="273524"/>
            <a:ext cx="8398458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 algn="ctr" defTabSz="914400">
              <a:lnSpc>
                <a:spcPts val="5600"/>
              </a:lnSpc>
              <a:defRPr sz="5400" b="1">
                <a:solidFill>
                  <a:srgbClr val="008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endParaRPr lang="en-US" altLang="zh-TW" dirty="0">
              <a:solidFill>
                <a:srgbClr val="92D050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>
                <a:solidFill>
                  <a:srgbClr val="FF0000"/>
                </a:solidFill>
              </a:rPr>
              <a:t>一小時搞懂</a:t>
            </a:r>
            <a:endParaRPr lang="en-US" altLang="zh-TW" dirty="0" smtClean="0">
              <a:solidFill>
                <a:srgbClr val="92D050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/>
              <a:t>數位學習</a:t>
            </a:r>
            <a:r>
              <a:rPr lang="en-US" altLang="zh-TW" dirty="0" smtClean="0"/>
              <a:t>@</a:t>
            </a:r>
            <a:r>
              <a:rPr lang="zh-TW" altLang="en-US" dirty="0" smtClean="0"/>
              <a:t>嘉義縣</a:t>
            </a:r>
            <a:endParaRPr lang="en-US" altLang="zh-TW" dirty="0" smtClean="0"/>
          </a:p>
        </p:txBody>
      </p:sp>
      <p:sp>
        <p:nvSpPr>
          <p:cNvPr id="7" name="文本占位符 4"/>
          <p:cNvSpPr txBox="1">
            <a:spLocks/>
          </p:cNvSpPr>
          <p:nvPr/>
        </p:nvSpPr>
        <p:spPr>
          <a:xfrm>
            <a:off x="675662" y="4556642"/>
            <a:ext cx="7886457" cy="1657589"/>
          </a:xfrm>
          <a:prstGeom prst="rect">
            <a:avLst/>
          </a:prstGeom>
        </p:spPr>
        <p:txBody>
          <a:bodyPr>
            <a:noAutofit/>
          </a:bodyPr>
          <a:lstStyle>
            <a:lvl1pPr marL="252052" marR="0" indent="-252052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47879" marR="0" indent="-395827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883974" marR="0" indent="-30806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136027" marR="0" indent="-30806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#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080015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400359" marR="0" indent="-29015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401" marR="0" indent="-29015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44443" marR="0" indent="-29015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666483" marR="0" indent="-290153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教育部科技領域諮詢委員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教育部數位學習工作坊 培訓講師、入校輔導委員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嘉義縣國小資訊教育輔導團副召集校長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1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嘉義縣義竹國小暨教練學校  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蔡鎮名 校長 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61" y="2674181"/>
            <a:ext cx="1584886" cy="1715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9905" y="3292246"/>
            <a:ext cx="51859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你該知道的</a:t>
            </a:r>
            <a:r>
              <a:rPr lang="en-US" altLang="zh-TW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--</a:t>
            </a:r>
            <a:r>
              <a:rPr lang="zh-TW" alt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創新教育</a:t>
            </a:r>
            <a:endParaRPr lang="zh-TW" altLang="en-US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8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" y="1039871"/>
            <a:ext cx="6922045" cy="456006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80591" y="5497860"/>
            <a:ext cx="8118299" cy="541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defRPr/>
            </a:pPr>
            <a:r>
              <a:rPr lang="zh-TW" altLang="en-US" sz="1350" dirty="0"/>
              <a:t>依據美國的教育學家艾德格 戴爾</a:t>
            </a:r>
            <a:r>
              <a:rPr lang="en-US" altLang="zh-TW" sz="1350" dirty="0"/>
              <a:t>(Edgar dale)</a:t>
            </a:r>
            <a:r>
              <a:rPr lang="zh-TW" altLang="en-US" sz="1350" dirty="0"/>
              <a:t>於</a:t>
            </a:r>
            <a:r>
              <a:rPr lang="en-US" altLang="zh-TW" sz="1350" dirty="0"/>
              <a:t>1969</a:t>
            </a:r>
            <a:r>
              <a:rPr lang="zh-TW" altLang="en-US" sz="1350" dirty="0"/>
              <a:t>年所提出的學習金字塔本表後依據緬因州實驗調整</a:t>
            </a:r>
          </a:p>
        </p:txBody>
      </p:sp>
    </p:spTree>
    <p:extLst>
      <p:ext uri="{BB962C8B-B14F-4D97-AF65-F5344CB8AC3E}">
        <p14:creationId xmlns:p14="http://schemas.microsoft.com/office/powerpoint/2010/main" val="18773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1484710" y="5372100"/>
            <a:ext cx="4457700" cy="17145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056710" y="5372100"/>
            <a:ext cx="1047750" cy="171450"/>
          </a:xfrm>
          <a:prstGeom prst="rect">
            <a:avLst/>
          </a:prstGeom>
        </p:spPr>
        <p:txBody>
          <a:bodyPr/>
          <a:lstStyle/>
          <a:p>
            <a:fld id="{357AEA42-DB4B-4636-B932-2D34548589D2}" type="slidenum">
              <a:rPr lang="en-US" altLang="zh-TW" smtClean="0"/>
              <a:pPr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84945" y="3290500"/>
            <a:ext cx="38202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dirty="0"/>
              <a:t>國民小學科技教育及資訊教育課程發展參考說明</a:t>
            </a: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9" y="313597"/>
            <a:ext cx="7072313" cy="33004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5" y="4595008"/>
            <a:ext cx="8940076" cy="1537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>
            <a:hlinkClick r:id="rId2"/>
          </p:cNvPr>
          <p:cNvSpPr/>
          <p:nvPr/>
        </p:nvSpPr>
        <p:spPr>
          <a:xfrm>
            <a:off x="-1" y="531370"/>
            <a:ext cx="8947143" cy="1265900"/>
          </a:xfrm>
          <a:prstGeom prst="rect">
            <a:avLst/>
          </a:prstGeom>
          <a:solidFill>
            <a:srgbClr val="CCFFCC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109/06/11</a:t>
            </a:r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國家教育研究院網站公告</a:t>
            </a:r>
            <a:endParaRPr lang="en-US" altLang="zh-TW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國民小學科技教育及資訊教育課程發展參考說明</a:t>
            </a:r>
          </a:p>
        </p:txBody>
      </p:sp>
      <p:sp>
        <p:nvSpPr>
          <p:cNvPr id="10" name="向下箭號 9"/>
          <p:cNvSpPr/>
          <p:nvPr/>
        </p:nvSpPr>
        <p:spPr>
          <a:xfrm>
            <a:off x="3844343" y="3614010"/>
            <a:ext cx="711891" cy="962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/>
        </p:nvSpPr>
        <p:spPr>
          <a:xfrm>
            <a:off x="2285999" y="6263547"/>
            <a:ext cx="553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https://www.naer.edu.tw/files/14-1000-18181,r13-1.php?Lang=zh-tw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6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96696" y="7833"/>
            <a:ext cx="7942667" cy="14507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36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嘉義縣</a:t>
            </a:r>
            <a:r>
              <a:rPr lang="en-US" altLang="zh-TW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110</a:t>
            </a:r>
            <a:r>
              <a:rPr lang="zh-TW" altLang="en-US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學年度資訊、科技校訂課程</a:t>
            </a:r>
            <a:r>
              <a:rPr lang="en-US" altLang="zh-TW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/>
            </a:r>
            <a:br>
              <a:rPr lang="en-US" altLang="zh-TW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</a:br>
            <a:r>
              <a:rPr lang="zh-TW" altLang="en-US" sz="36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計畫撰寫模式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381246" y="2031248"/>
            <a:ext cx="8384381" cy="306101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一、校訂課程第一類</a:t>
            </a:r>
            <a:r>
              <a:rPr lang="en-US" altLang="zh-TW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﹕</a:t>
            </a:r>
            <a:r>
              <a:rPr lang="zh-TW" altLang="zh-TW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中</a:t>
            </a: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、</a:t>
            </a:r>
            <a:r>
              <a:rPr lang="zh-TW" altLang="zh-TW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高年級資訊</a:t>
            </a: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課程發展乃</a:t>
            </a:r>
            <a:r>
              <a:rPr lang="zh-TW" altLang="zh-TW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依校訂課程</a:t>
            </a: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主題議題或專題之需求撰寫，</a:t>
            </a:r>
            <a:r>
              <a:rPr lang="zh-TW" altLang="en-US" sz="28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課程目標的設定亦是以達成學校願景、學生核心素養為旨</a:t>
            </a: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endParaRPr lang="en-US" altLang="zh-TW" sz="2800" b="1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二、校訂課程第四類</a:t>
            </a:r>
            <a:r>
              <a:rPr lang="en-US" altLang="zh-TW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﹕</a:t>
            </a:r>
            <a:r>
              <a:rPr lang="zh-TW" altLang="en-US" sz="2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完全以資訊、科技議題為校訂課程目標。</a:t>
            </a:r>
            <a:endParaRPr lang="en-US" altLang="zh-TW" sz="2800" b="1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三、部定課程</a:t>
            </a:r>
            <a:r>
              <a:rPr lang="en-US" altLang="zh-TW" sz="2800" b="1" dirty="0">
                <a:solidFill>
                  <a:srgbClr val="00206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採融入學科，以學科學習目標為主，資訊科技目標為輔</a:t>
            </a:r>
            <a:r>
              <a:rPr lang="en-US" altLang="zh-TW" sz="2800" b="1" dirty="0">
                <a:solidFill>
                  <a:srgbClr val="00206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endParaRPr lang="zh-TW" altLang="zh-TW" sz="2800" b="1" dirty="0">
              <a:solidFill>
                <a:srgbClr val="00206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23557" name="矩形 1"/>
          <p:cNvSpPr>
            <a:spLocks noChangeArrowheads="1"/>
          </p:cNvSpPr>
          <p:nvPr/>
        </p:nvSpPr>
        <p:spPr bwMode="auto">
          <a:xfrm>
            <a:off x="381246" y="5664920"/>
            <a:ext cx="8573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zh-TW" altLang="en-US" sz="2400" b="1" dirty="0" smtClean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＊本</a:t>
            </a:r>
            <a:r>
              <a:rPr lang="zh-TW" altLang="en-US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縣修正「每學年規劃</a:t>
            </a:r>
            <a:r>
              <a:rPr lang="en-US" altLang="zh-TW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32</a:t>
            </a:r>
            <a:r>
              <a:rPr lang="zh-TW" altLang="en-US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節課以上</a:t>
            </a:r>
            <a:r>
              <a:rPr lang="en-US" altLang="zh-TW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或每學期</a:t>
            </a:r>
            <a:r>
              <a:rPr lang="en-US" altLang="zh-TW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16</a:t>
            </a:r>
            <a:r>
              <a:rPr lang="zh-TW" altLang="en-US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節以上</a:t>
            </a:r>
            <a:r>
              <a:rPr lang="en-US" altLang="zh-TW" sz="2400" b="1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44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sp>
        <p:nvSpPr>
          <p:cNvPr id="2" name="矩形 1"/>
          <p:cNvSpPr/>
          <p:nvPr/>
        </p:nvSpPr>
        <p:spPr>
          <a:xfrm>
            <a:off x="3699172" y="120220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u="sng" dirty="0">
                <a:solidFill>
                  <a:srgbClr val="00B050"/>
                </a:solidFill>
              </a:rPr>
              <a:t>創新教學設計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53" y="1902271"/>
            <a:ext cx="2707279" cy="20304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006" y="1902271"/>
            <a:ext cx="2743468" cy="20576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600" y="1902271"/>
            <a:ext cx="2707279" cy="20304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99073" y="4125232"/>
            <a:ext cx="5012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場景一：當單獨使用大型互用顯示器時</a:t>
            </a:r>
            <a:endParaRPr lang="en-US" altLang="zh-TW" b="1" u="sng" dirty="0">
              <a:solidFill>
                <a:srgbClr val="FF0000"/>
              </a:solidFill>
            </a:endParaRPr>
          </a:p>
          <a:p>
            <a:r>
              <a:rPr lang="zh-TW" altLang="en-US" dirty="0"/>
              <a:t>■ 學生作品（業）或教學素材（步驟）呈現。</a:t>
            </a:r>
          </a:p>
          <a:p>
            <a:r>
              <a:rPr lang="zh-TW" altLang="en-US" dirty="0"/>
              <a:t>■ 利用註記電子白板等功能標記強化教學重點。</a:t>
            </a:r>
          </a:p>
          <a:p>
            <a:r>
              <a:rPr lang="zh-TW" altLang="en-US" dirty="0"/>
              <a:t>■ 善用網路資源或教學</a:t>
            </a:r>
            <a:r>
              <a:rPr lang="en-US" altLang="zh-TW" dirty="0"/>
              <a:t>APP</a:t>
            </a:r>
            <a:r>
              <a:rPr lang="zh-TW" altLang="en-US" dirty="0"/>
              <a:t>進行學生互動教學。</a:t>
            </a:r>
          </a:p>
          <a:p>
            <a:r>
              <a:rPr lang="zh-TW" altLang="en-US" dirty="0"/>
              <a:t>■ </a:t>
            </a:r>
            <a:r>
              <a:rPr lang="en-US" altLang="zh-TW" dirty="0"/>
              <a:t>……………………………..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 rot="1342501">
            <a:off x="5802373" y="4529188"/>
            <a:ext cx="316058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老師們</a:t>
            </a:r>
            <a:r>
              <a:rPr lang="en-US" altLang="zh-TW" dirty="0">
                <a:solidFill>
                  <a:schemeClr val="bg1"/>
                </a:solidFill>
              </a:rPr>
              <a:t>!</a:t>
            </a:r>
            <a:r>
              <a:rPr lang="zh-TW" altLang="en-US" dirty="0">
                <a:solidFill>
                  <a:schemeClr val="bg1"/>
                </a:solidFill>
              </a:rPr>
              <a:t>想想看還可以怎麼用？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D27A9D4F-62B2-46C7-B83E-09D294ABC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71497" y="1230731"/>
            <a:ext cx="1133924" cy="787239"/>
            <a:chOff x="7911409" y="938964"/>
            <a:chExt cx="1511898" cy="1049651"/>
          </a:xfrm>
        </p:grpSpPr>
        <p:sp>
          <p:nvSpPr>
            <p:cNvPr id="13" name="手繪多邊形：圖案 258">
              <a:extLst>
                <a:ext uri="{FF2B5EF4-FFF2-40B4-BE49-F238E27FC236}">
                  <a16:creationId xmlns=""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：圖案 259">
              <a:extLst>
                <a:ext uri="{FF2B5EF4-FFF2-40B4-BE49-F238E27FC236}">
                  <a16:creationId xmlns=""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：圖案 260">
              <a:extLst>
                <a:ext uri="{FF2B5EF4-FFF2-40B4-BE49-F238E27FC236}">
                  <a16:creationId xmlns=""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261">
              <a:extLst>
                <a:ext uri="{FF2B5EF4-FFF2-40B4-BE49-F238E27FC236}">
                  <a16:creationId xmlns=""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938964"/>
              <a:ext cx="12646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24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輔助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1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sp>
        <p:nvSpPr>
          <p:cNvPr id="4" name="矩形 3"/>
          <p:cNvSpPr/>
          <p:nvPr/>
        </p:nvSpPr>
        <p:spPr>
          <a:xfrm>
            <a:off x="3699172" y="120220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u="sng" dirty="0">
                <a:solidFill>
                  <a:srgbClr val="00B050"/>
                </a:solidFill>
              </a:rPr>
              <a:t>創新教學設計</a:t>
            </a:r>
          </a:p>
        </p:txBody>
      </p:sp>
      <p:sp>
        <p:nvSpPr>
          <p:cNvPr id="5" name="矩形 4"/>
          <p:cNvSpPr/>
          <p:nvPr/>
        </p:nvSpPr>
        <p:spPr>
          <a:xfrm>
            <a:off x="999073" y="4125232"/>
            <a:ext cx="5290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場景二：當大型互用顯示器結合一個平板或手機時</a:t>
            </a:r>
            <a:endParaRPr lang="en-US" altLang="zh-TW" b="1" u="sng" dirty="0">
              <a:solidFill>
                <a:srgbClr val="FF0000"/>
              </a:solidFill>
            </a:endParaRPr>
          </a:p>
          <a:p>
            <a:r>
              <a:rPr lang="zh-TW" altLang="en-US" dirty="0"/>
              <a:t>■ 實物即時投影</a:t>
            </a:r>
            <a:endParaRPr lang="en-US" altLang="zh-TW" dirty="0"/>
          </a:p>
          <a:p>
            <a:r>
              <a:rPr lang="zh-TW" altLang="en-US" dirty="0"/>
              <a:t>■ 語音即時輸入。</a:t>
            </a:r>
          </a:p>
          <a:p>
            <a:r>
              <a:rPr lang="zh-TW" altLang="en-US" dirty="0"/>
              <a:t>■ 善用網路資源或教學</a:t>
            </a:r>
            <a:r>
              <a:rPr lang="en-US" altLang="zh-TW" dirty="0"/>
              <a:t>APP</a:t>
            </a:r>
            <a:r>
              <a:rPr lang="zh-TW" altLang="en-US" dirty="0"/>
              <a:t>進行學生互動教學。</a:t>
            </a:r>
          </a:p>
          <a:p>
            <a:r>
              <a:rPr lang="zh-TW" altLang="en-US" dirty="0"/>
              <a:t>■ </a:t>
            </a:r>
            <a:r>
              <a:rPr lang="en-US" altLang="zh-TW" dirty="0"/>
              <a:t>……………………………..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D27A9D4F-62B2-46C7-B83E-09D294ABC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71496" y="1230731"/>
            <a:ext cx="1133924" cy="787239"/>
            <a:chOff x="7911409" y="938964"/>
            <a:chExt cx="1511898" cy="1049651"/>
          </a:xfrm>
        </p:grpSpPr>
        <p:sp>
          <p:nvSpPr>
            <p:cNvPr id="7" name="手繪多邊形：圖案 258">
              <a:extLst>
                <a:ext uri="{FF2B5EF4-FFF2-40B4-BE49-F238E27FC236}">
                  <a16:creationId xmlns=""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：圖案 259">
              <a:extLst>
                <a:ext uri="{FF2B5EF4-FFF2-40B4-BE49-F238E27FC236}">
                  <a16:creationId xmlns=""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：圖案 260">
              <a:extLst>
                <a:ext uri="{FF2B5EF4-FFF2-40B4-BE49-F238E27FC236}">
                  <a16:creationId xmlns=""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：圖案 261">
              <a:extLst>
                <a:ext uri="{FF2B5EF4-FFF2-40B4-BE49-F238E27FC236}">
                  <a16:creationId xmlns=""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938964"/>
              <a:ext cx="12646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24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互動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30" y="2039279"/>
            <a:ext cx="2565701" cy="192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 rot="850014">
            <a:off x="5871617" y="4741066"/>
            <a:ext cx="30605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老師們</a:t>
            </a:r>
            <a:r>
              <a:rPr lang="en-US" altLang="zh-TW" dirty="0">
                <a:solidFill>
                  <a:schemeClr val="bg1"/>
                </a:solidFill>
              </a:rPr>
              <a:t>!</a:t>
            </a:r>
            <a:r>
              <a:rPr lang="zh-TW" altLang="en-US" dirty="0">
                <a:solidFill>
                  <a:schemeClr val="bg1"/>
                </a:solidFill>
              </a:rPr>
              <a:t>想想看還可以怎麼用？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5" name="內容版面配置區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871" y="2012137"/>
            <a:ext cx="3186279" cy="2084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文字方塊 15"/>
          <p:cNvSpPr txBox="1"/>
          <p:nvPr/>
        </p:nvSpPr>
        <p:spPr>
          <a:xfrm>
            <a:off x="8033181" y="3063308"/>
            <a:ext cx="724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b="1" dirty="0">
                <a:solidFill>
                  <a:srgbClr val="FF0000"/>
                </a:solidFill>
              </a:rPr>
              <a:t>平板電腦畫面投影至大電視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7329881" y="3513431"/>
            <a:ext cx="654341" cy="20027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132901" y="2688147"/>
            <a:ext cx="465589" cy="925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sp>
        <p:nvSpPr>
          <p:cNvPr id="4" name="矩形 3"/>
          <p:cNvSpPr/>
          <p:nvPr/>
        </p:nvSpPr>
        <p:spPr>
          <a:xfrm>
            <a:off x="3699172" y="120220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u="sng" dirty="0">
                <a:solidFill>
                  <a:srgbClr val="00B050"/>
                </a:solidFill>
              </a:rPr>
              <a:t>創新教學設計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3DD0372C-3372-4F65-8360-225E93E29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67" y="92621"/>
            <a:ext cx="1962618" cy="1828405"/>
            <a:chOff x="5439830" y="681154"/>
            <a:chExt cx="1789339" cy="1467258"/>
          </a:xfrm>
        </p:grpSpPr>
        <p:sp>
          <p:nvSpPr>
            <p:cNvPr id="6" name="手繪多邊形：圖案 213">
              <a:extLst>
                <a:ext uri="{FF2B5EF4-FFF2-40B4-BE49-F238E27FC236}">
                  <a16:creationId xmlns=""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" name="手繪多邊形：圖案 214">
              <a:extLst>
                <a:ext uri="{FF2B5EF4-FFF2-40B4-BE49-F238E27FC236}">
                  <a16:creationId xmlns=""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：圖案 215">
              <a:extLst>
                <a:ext uri="{FF2B5EF4-FFF2-40B4-BE49-F238E27FC236}">
                  <a16:creationId xmlns=""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：圖案 216">
              <a:extLst>
                <a:ext uri="{FF2B5EF4-FFF2-40B4-BE49-F238E27FC236}">
                  <a16:creationId xmlns=""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：圖案 217">
              <a:extLst>
                <a:ext uri="{FF2B5EF4-FFF2-40B4-BE49-F238E27FC236}">
                  <a16:creationId xmlns=""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：圖案 218">
              <a:extLst>
                <a:ext uri="{FF2B5EF4-FFF2-40B4-BE49-F238E27FC236}">
                  <a16:creationId xmlns=""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：圖形 219">
              <a:extLst>
                <a:ext uri="{FF2B5EF4-FFF2-40B4-BE49-F238E27FC236}">
                  <a16:creationId xmlns=""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：圖案 220">
              <a:extLst>
                <a:ext uri="{FF2B5EF4-FFF2-40B4-BE49-F238E27FC236}">
                  <a16:creationId xmlns=""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221">
              <a:extLst>
                <a:ext uri="{FF2B5EF4-FFF2-40B4-BE49-F238E27FC236}">
                  <a16:creationId xmlns=""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222">
              <a:extLst>
                <a:ext uri="{FF2B5EF4-FFF2-40B4-BE49-F238E27FC236}">
                  <a16:creationId xmlns=""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：圖案 235">
              <a:extLst>
                <a:ext uri="{FF2B5EF4-FFF2-40B4-BE49-F238E27FC236}">
                  <a16:creationId xmlns=""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：圖案 236">
              <a:extLst>
                <a:ext uri="{FF2B5EF4-FFF2-40B4-BE49-F238E27FC236}">
                  <a16:creationId xmlns=""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237">
              <a:extLst>
                <a:ext uri="{FF2B5EF4-FFF2-40B4-BE49-F238E27FC236}">
                  <a16:creationId xmlns=""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38">
              <a:extLst>
                <a:ext uri="{FF2B5EF4-FFF2-40B4-BE49-F238E27FC236}">
                  <a16:creationId xmlns=""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39">
              <a:extLst>
                <a:ext uri="{FF2B5EF4-FFF2-40B4-BE49-F238E27FC236}">
                  <a16:creationId xmlns=""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40">
              <a:extLst>
                <a:ext uri="{FF2B5EF4-FFF2-40B4-BE49-F238E27FC236}">
                  <a16:creationId xmlns=""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3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=""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1150"/>
              <a:chOff x="5688118" y="650074"/>
              <a:chExt cx="1392651" cy="431150"/>
            </a:xfrm>
          </p:grpSpPr>
          <p:sp>
            <p:nvSpPr>
              <p:cNvPr id="25" name="文字方塊 24">
                <a:extLst>
                  <a:ext uri="{FF2B5EF4-FFF2-40B4-BE49-F238E27FC236}">
                    <a16:creationId xmlns=""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5" y="650338"/>
                <a:ext cx="1392274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15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  <a:endParaRPr lang="zh-TW" altLang="en-US" sz="15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26" name="文字方塊 25">
                <a:extLst>
                  <a:ext uri="{FF2B5EF4-FFF2-40B4-BE49-F238E27FC236}">
                    <a16:creationId xmlns=""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4" cy="370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400" b="1" dirty="0">
                    <a:solidFill>
                      <a:srgbClr val="FF000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創新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999073" y="4125232"/>
            <a:ext cx="5290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場景三：當大型互用顯示器結合多個平板或手機時</a:t>
            </a:r>
            <a:endParaRPr lang="en-US" altLang="zh-TW" b="1" u="sng" dirty="0">
              <a:solidFill>
                <a:srgbClr val="FF0000"/>
              </a:solidFill>
            </a:endParaRPr>
          </a:p>
          <a:p>
            <a:r>
              <a:rPr lang="zh-TW" altLang="en-US" dirty="0"/>
              <a:t>■ 小組互動討論</a:t>
            </a:r>
            <a:endParaRPr lang="en-US" altLang="zh-TW" dirty="0"/>
          </a:p>
          <a:p>
            <a:r>
              <a:rPr lang="zh-TW" altLang="en-US" dirty="0"/>
              <a:t>■ 學生學習即時回饋（</a:t>
            </a:r>
            <a:r>
              <a:rPr lang="en-US" altLang="zh-TW" dirty="0"/>
              <a:t>IRS</a:t>
            </a:r>
            <a:r>
              <a:rPr lang="zh-TW" altLang="en-US" dirty="0"/>
              <a:t>）。</a:t>
            </a:r>
          </a:p>
          <a:p>
            <a:r>
              <a:rPr lang="zh-TW" altLang="en-US" dirty="0"/>
              <a:t>■ 自主或輔助學習</a:t>
            </a:r>
            <a:endParaRPr lang="en-US" altLang="zh-TW" dirty="0"/>
          </a:p>
          <a:p>
            <a:r>
              <a:rPr lang="zh-TW" altLang="en-US" dirty="0"/>
              <a:t>■ </a:t>
            </a:r>
            <a:r>
              <a:rPr lang="en-US" altLang="zh-TW" dirty="0"/>
              <a:t>……………………………..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 rot="850014">
            <a:off x="5871617" y="4741066"/>
            <a:ext cx="306051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老師們</a:t>
            </a:r>
            <a:r>
              <a:rPr lang="en-US" altLang="zh-TW" dirty="0">
                <a:solidFill>
                  <a:schemeClr val="bg1"/>
                </a:solidFill>
              </a:rPr>
              <a:t>!</a:t>
            </a:r>
            <a:r>
              <a:rPr lang="zh-TW" altLang="en-US" dirty="0">
                <a:solidFill>
                  <a:schemeClr val="bg1"/>
                </a:solidFill>
              </a:rPr>
              <a:t>想想看還可以怎麼用？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225" y="1765091"/>
            <a:ext cx="2576384" cy="2261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739264"/>
            <a:ext cx="2668932" cy="2287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 descr="輔色區塊">
            <a:extLst>
              <a:ext uri="{FF2B5EF4-FFF2-40B4-BE49-F238E27FC236}">
                <a16:creationId xmlns=""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53480"/>
            <a:ext cx="1488131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468"/>
            <a:ext cx="4981425" cy="447013"/>
          </a:xfrm>
        </p:spPr>
        <p:txBody>
          <a:bodyPr lIns="135000" tIns="180000" rIns="0" bIns="54000" rtlCol="0"/>
          <a:lstStyle/>
          <a:p>
            <a:pPr rtl="0"/>
            <a:r>
              <a:rPr lang="zh-TW" altLang="en-US" sz="3000" dirty="0"/>
              <a:t>因材網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36299" y="210865"/>
            <a:ext cx="6783701" cy="687770"/>
          </a:xfrm>
        </p:spPr>
        <p:txBody>
          <a:bodyPr rtlCol="0"/>
          <a:lstStyle/>
          <a:p>
            <a:r>
              <a:rPr lang="zh-TW" altLang="en-US" sz="2400" b="1" dirty="0"/>
              <a:t>分組教學示例亮點影片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4" y="1368152"/>
            <a:ext cx="8848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925" y="131943"/>
            <a:ext cx="7543801" cy="79683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hlinkClick r:id="rId2"/>
              </a:rPr>
              <a:t>最近常看到</a:t>
            </a:r>
            <a:r>
              <a:rPr lang="zh-TW" altLang="en-US" b="1" dirty="0">
                <a:solidFill>
                  <a:srgbClr val="FF0000"/>
                </a:solidFill>
                <a:hlinkClick r:id="rId2"/>
              </a:rPr>
              <a:t>的</a:t>
            </a:r>
            <a:r>
              <a:rPr lang="en-US" altLang="zh-TW" b="1" dirty="0" smtClean="0">
                <a:solidFill>
                  <a:srgbClr val="FF0000"/>
                </a:solidFill>
                <a:hlinkClick r:id="rId2"/>
              </a:rPr>
              <a:t>…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17</a:t>
            </a:fld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24"/>
            <a:ext cx="5470634" cy="42020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5" y="3673367"/>
            <a:ext cx="4903075" cy="31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926" y="394843"/>
            <a:ext cx="7543801" cy="79683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我們也來</a:t>
            </a:r>
            <a:r>
              <a:rPr lang="zh-TW" altLang="en-US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自主學習</a:t>
            </a:r>
            <a:r>
              <a:rPr lang="zh-TW" altLang="en-US" b="1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」</a:t>
            </a:r>
            <a:r>
              <a:rPr lang="zh-TW" altLang="en-US" b="1" dirty="0" smtClean="0">
                <a:solidFill>
                  <a:srgbClr val="FF0000"/>
                </a:solidFill>
              </a:rPr>
              <a:t>一下</a:t>
            </a:r>
            <a:r>
              <a:rPr lang="en-US" altLang="zh-TW" b="1" dirty="0" smtClean="0">
                <a:solidFill>
                  <a:srgbClr val="FF0000"/>
                </a:solidFill>
              </a:rPr>
              <a:t>…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9925" y="1847550"/>
            <a:ext cx="7543802" cy="4023360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一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、學生分組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二、學生自學</a:t>
            </a:r>
            <a:r>
              <a:rPr lang="en-US" altLang="zh-TW" sz="2800" b="1" dirty="0">
                <a:solidFill>
                  <a:schemeClr val="tx1"/>
                </a:solidFill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閱讀</a:t>
            </a:r>
            <a:r>
              <a:rPr lang="zh-TW" altLang="en-US" sz="2800" b="1" dirty="0">
                <a:solidFill>
                  <a:schemeClr val="tx1"/>
                </a:solidFill>
              </a:rPr>
              <a:t>以下兩頁資料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三、組內</a:t>
            </a:r>
            <a:r>
              <a:rPr lang="zh-TW" altLang="en-US" sz="2800" b="1" dirty="0">
                <a:solidFill>
                  <a:schemeClr val="tx1"/>
                </a:solidFill>
              </a:rPr>
              <a:t>共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學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倆倆討論完成學習單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四、組間互學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與另一組交換心得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五、講師導學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jamboard.google.com/d/1D73u9VFIcmJYONgoJ3EBkDr-eCr6vSG4EafQk_qM9T4/edit?usp=sharing</a:t>
            </a:r>
            <a:endParaRPr lang="en-US" altLang="zh-TW" dirty="0" smtClean="0"/>
          </a:p>
          <a:p>
            <a:endParaRPr lang="en-US" altLang="zh-TW" dirty="0" smtClean="0">
              <a:hlinkClick r:id=""/>
            </a:endParaRPr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gg.gg/2020cyc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18</a:t>
            </a:fld>
            <a:endParaRPr lang="zh-TW" altLang="en-US"/>
          </a:p>
        </p:txBody>
      </p:sp>
      <p:pic>
        <p:nvPicPr>
          <p:cNvPr id="1026" name="Picture 2" descr="http://gg.gg/qr/2020c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5" y="1847549"/>
            <a:ext cx="2235717" cy="22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537797"/>
            <a:ext cx="9284677" cy="13378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569676" y="1033325"/>
            <a:ext cx="8145324" cy="31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3600" b="1" kern="1200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defTabSz="844083">
              <a:lnSpc>
                <a:spcPts val="6462"/>
              </a:lnSpc>
              <a:spcBef>
                <a:spcPts val="1662"/>
              </a:spcBef>
              <a:defRPr/>
            </a:pPr>
            <a:endParaRPr kumimoji="1" lang="en-US" altLang="zh-TW" sz="4800" dirty="0" smtClean="0">
              <a:solidFill>
                <a:srgbClr val="002060"/>
              </a:solidFill>
            </a:endParaRPr>
          </a:p>
          <a:p>
            <a:pPr defTabSz="844083">
              <a:spcBef>
                <a:spcPts val="1662"/>
              </a:spcBef>
              <a:defRPr/>
            </a:pPr>
            <a:endParaRPr kumimoji="1" lang="en-US" sz="1000" dirty="0" smtClean="0">
              <a:solidFill>
                <a:srgbClr val="FF0000"/>
              </a:solidFill>
            </a:endParaRPr>
          </a:p>
          <a:p>
            <a:pPr defTabSz="844083">
              <a:spcBef>
                <a:spcPts val="1662"/>
              </a:spcBef>
              <a:defRPr/>
            </a:pPr>
            <a:r>
              <a:rPr kumimoji="1" sz="4800" dirty="0" smtClean="0">
                <a:solidFill>
                  <a:srgbClr val="FF0000"/>
                </a:solidFill>
              </a:rPr>
              <a:t>數位學習教師增能工作坊</a:t>
            </a:r>
            <a:r>
              <a:rPr kumimoji="1" lang="en-US" altLang="zh-TW" sz="4800" dirty="0" smtClean="0">
                <a:solidFill>
                  <a:srgbClr val="FF0000"/>
                </a:solidFill>
              </a:rPr>
              <a:t>?</a:t>
            </a:r>
          </a:p>
          <a:p>
            <a:pPr defTabSz="844083">
              <a:spcBef>
                <a:spcPts val="1662"/>
              </a:spcBef>
              <a:defRPr/>
            </a:pPr>
            <a:r>
              <a:rPr kumimoji="1" lang="zh-TW" altLang="en-US" sz="4800" dirty="0" smtClean="0">
                <a:solidFill>
                  <a:srgbClr val="FF0000"/>
                </a:solidFill>
              </a:rPr>
              <a:t>鼓勵每位國中小教師參與培訓</a:t>
            </a:r>
            <a:r>
              <a:rPr kumimoji="1" lang="en-US" altLang="zh-TW" sz="4800" dirty="0" smtClean="0">
                <a:solidFill>
                  <a:srgbClr val="FF0000"/>
                </a:solidFill>
              </a:rPr>
              <a:t>(</a:t>
            </a:r>
            <a:r>
              <a:rPr kumimoji="1" lang="zh-TW" altLang="en-US" sz="4800" dirty="0" smtClean="0">
                <a:solidFill>
                  <a:srgbClr val="FF0000"/>
                </a:solidFill>
              </a:rPr>
              <a:t>師藝司</a:t>
            </a:r>
            <a:r>
              <a:rPr kumimoji="1" lang="en-US" altLang="zh-TW" sz="4800" dirty="0" smtClean="0">
                <a:solidFill>
                  <a:srgbClr val="FF0000"/>
                </a:solidFill>
              </a:rPr>
              <a:t>)</a:t>
            </a:r>
          </a:p>
          <a:p>
            <a:pPr defTabSz="844083">
              <a:spcBef>
                <a:spcPts val="1662"/>
              </a:spcBef>
              <a:defRPr/>
            </a:pPr>
            <a:endParaRPr kumimoji="1" lang="en-US" altLang="zh-TW" sz="4800" dirty="0">
              <a:solidFill>
                <a:srgbClr val="002060"/>
              </a:solidFill>
            </a:endParaRPr>
          </a:p>
          <a:p>
            <a:pPr defTabSz="844083">
              <a:lnSpc>
                <a:spcPts val="6462"/>
              </a:lnSpc>
              <a:spcBef>
                <a:spcPts val="1662"/>
              </a:spcBef>
              <a:defRPr/>
            </a:pPr>
            <a:r>
              <a:rPr kumimoji="1" lang="zh-TW" altLang="en-US" sz="4800" dirty="0" smtClean="0">
                <a:solidFill>
                  <a:srgbClr val="FF0000"/>
                </a:solidFill>
              </a:rPr>
              <a:t>何謂</a:t>
            </a:r>
            <a:r>
              <a:rPr kumimoji="1" sz="4800" dirty="0" smtClean="0">
                <a:solidFill>
                  <a:srgbClr val="FF0000"/>
                </a:solidFill>
              </a:rPr>
              <a:t>科技輔助自主學習</a:t>
            </a:r>
            <a:r>
              <a:rPr kumimoji="1" sz="4800" dirty="0" smtClean="0">
                <a:solidFill>
                  <a:srgbClr val="002060"/>
                </a:solidFill>
              </a:rPr>
              <a:t>計畫</a:t>
            </a:r>
            <a:r>
              <a:rPr kumimoji="1" lang="en-US" altLang="zh-TW" sz="4800" dirty="0" smtClean="0">
                <a:solidFill>
                  <a:srgbClr val="002060"/>
                </a:solidFill>
              </a:rPr>
              <a:t>?</a:t>
            </a:r>
            <a:r>
              <a:rPr kumimoji="1" lang="zh-TW" altLang="en-US" sz="4800" dirty="0" smtClean="0">
                <a:solidFill>
                  <a:srgbClr val="002060"/>
                </a:solidFill>
              </a:rPr>
              <a:t>那前瞻計畫又是甚麼</a:t>
            </a:r>
            <a:r>
              <a:rPr kumimoji="1" lang="en-US" altLang="zh-TW" sz="4800" dirty="0" smtClean="0">
                <a:solidFill>
                  <a:srgbClr val="002060"/>
                </a:solidFill>
              </a:rPr>
              <a:t>?</a:t>
            </a:r>
            <a:endParaRPr kumimoji="1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715EDD-59E2-4C4F-A461-610C3E6A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7" y="236483"/>
            <a:ext cx="7543801" cy="1122508"/>
          </a:xfrm>
        </p:spPr>
        <p:txBody>
          <a:bodyPr/>
          <a:lstStyle/>
          <a:p>
            <a:pPr algn="ctr"/>
            <a:r>
              <a:rPr lang="zh-TW" altLang="en-US" sz="6000" b="1" dirty="0" smtClean="0">
                <a:solidFill>
                  <a:srgbClr val="008000"/>
                </a:solidFill>
              </a:rPr>
              <a:t>說文解字</a:t>
            </a:r>
            <a:endParaRPr lang="zh-TW" altLang="en-US" sz="6000" b="1" dirty="0">
              <a:solidFill>
                <a:srgbClr val="008000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1EE345D-392D-4CDB-8ED2-88156F53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756" y="1931205"/>
            <a:ext cx="79742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2" action="ppaction://hlinksldjump"/>
              </a:rPr>
              <a:t>智慧教室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3"/>
              </a:rPr>
              <a:t>前瞻基礎建設數位校園計畫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4" action="ppaction://hlinksldjump"/>
              </a:rPr>
              <a:t>數位學習</a:t>
            </a:r>
            <a:endParaRPr lang="en-US" altLang="zh-TW" sz="2800" b="1" dirty="0" smtClean="0">
              <a:solidFill>
                <a:schemeClr val="tx1"/>
              </a:solidFill>
              <a:hlinkClick r:id="rId5" action="ppaction://hlinksldjump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5" action="ppaction://hlinksldjump"/>
              </a:rPr>
              <a:t>國小資訊課程 校訂課程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6" action="ppaction://hlinksldjump"/>
              </a:rPr>
              <a:t>數位學習工作坊</a:t>
            </a:r>
            <a:r>
              <a:rPr lang="en-US" altLang="zh-TW" sz="2800" b="1" dirty="0" smtClean="0">
                <a:solidFill>
                  <a:schemeClr val="tx1"/>
                </a:solidFill>
                <a:hlinkClick r:id="rId6" action="ppaction://hlinksldjump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hlinkClick r:id="rId6" action="ppaction://hlinksldjump"/>
              </a:rPr>
              <a:t>一</a:t>
            </a:r>
            <a:r>
              <a:rPr lang="en-US" altLang="zh-TW" sz="2800" b="1" dirty="0" smtClean="0">
                <a:solidFill>
                  <a:schemeClr val="tx1"/>
                </a:solidFill>
                <a:hlinkClick r:id="rId6" action="ppaction://hlinksldjump"/>
              </a:rPr>
              <a:t>)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6" action="ppaction://hlinksldjump"/>
              </a:rPr>
              <a:t>數位學習工作坊</a:t>
            </a:r>
            <a:r>
              <a:rPr lang="en-US" altLang="zh-TW" sz="2800" b="1" dirty="0" smtClean="0">
                <a:solidFill>
                  <a:schemeClr val="tx1"/>
                </a:solidFill>
                <a:hlinkClick r:id="rId6" action="ppaction://hlinksldjump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hlinkClick r:id="rId6" action="ppaction://hlinksldjump"/>
              </a:rPr>
              <a:t>二</a:t>
            </a:r>
            <a:r>
              <a:rPr lang="en-US" altLang="zh-TW" sz="2800" b="1" dirty="0" smtClean="0">
                <a:solidFill>
                  <a:schemeClr val="tx1"/>
                </a:solidFill>
                <a:hlinkClick r:id="rId6" action="ppaction://hlinksldjump"/>
              </a:rPr>
              <a:t>)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7" action="ppaction://hlinksldjump"/>
              </a:rPr>
              <a:t>科技輔助自主學習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chemeClr val="tx1"/>
                </a:solidFill>
                <a:hlinkClick r:id="rId8" action="ppaction://hlinksldjump"/>
              </a:rPr>
              <a:t>六大政策</a:t>
            </a:r>
            <a:r>
              <a:rPr lang="en-US" altLang="zh-TW" sz="2800" b="1" dirty="0" smtClean="0">
                <a:solidFill>
                  <a:schemeClr val="tx1"/>
                </a:solidFill>
                <a:hlinkClick r:id="rId8" action="ppaction://hlinksldjump"/>
              </a:rPr>
              <a:t>—</a:t>
            </a:r>
            <a:r>
              <a:rPr lang="zh-TW" altLang="en-US" sz="2800" b="1" dirty="0" smtClean="0">
                <a:solidFill>
                  <a:schemeClr val="tx1"/>
                </a:solidFill>
                <a:hlinkClick r:id="rId8" action="ppaction://hlinksldjump"/>
              </a:rPr>
              <a:t>用科技</a:t>
            </a:r>
            <a:r>
              <a:rPr lang="en-US" altLang="zh-TW" sz="2800" b="1" dirty="0" smtClean="0">
                <a:solidFill>
                  <a:schemeClr val="tx1"/>
                </a:solidFill>
                <a:hlinkClick r:id="rId8" action="ppaction://hlinksldjump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hlinkClick r:id="rId8" action="ppaction://hlinksldjump"/>
              </a:rPr>
              <a:t>科技領航教育  數位翻轉教學</a:t>
            </a:r>
            <a:r>
              <a:rPr lang="en-US" altLang="zh-TW" sz="2800" b="1" dirty="0" smtClean="0">
                <a:solidFill>
                  <a:schemeClr val="tx1"/>
                </a:solidFill>
                <a:hlinkClick r:id="rId8" action="ppaction://hlinksldjump"/>
              </a:rPr>
              <a:t>)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816738" y="686460"/>
            <a:ext cx="7611506" cy="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lang="zh-TW" altLang="en-US" sz="2769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師藝司：數位學習教師增能工作坊實施計畫簡介</a:t>
            </a:r>
            <a:endParaRPr lang="zh-TW" altLang="en-US" sz="2769" b="1" kern="1200" dirty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354497" y="1853421"/>
            <a:ext cx="8405493" cy="214983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實施對象：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zh-TW" altLang="en-US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實施方式：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補助各直轄市、縣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辦理，並以普及辦理為目標</a:t>
            </a:r>
            <a:endParaRPr lang="en-US" altLang="zh-TW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實施期程：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實施內容：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54498" y="4044149"/>
          <a:ext cx="8486060" cy="19421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5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45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8422"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課程名稱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課程重點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課程時間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844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工作坊</a:t>
                      </a:r>
                      <a:r>
                        <a:rPr lang="en-US" altLang="zh-TW" sz="1800" kern="1200" dirty="0"/>
                        <a:t>(</a:t>
                      </a:r>
                      <a:r>
                        <a:rPr lang="zh-TW" altLang="en-US" sz="1800" kern="1200" dirty="0"/>
                        <a:t>一</a:t>
                      </a:r>
                      <a:r>
                        <a:rPr lang="en-US" altLang="zh-TW" sz="1800" kern="1200" dirty="0"/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/>
                        <a:t>1.</a:t>
                      </a:r>
                      <a:r>
                        <a:rPr lang="zh-TW" sz="1800" kern="1200" dirty="0"/>
                        <a:t>科技輔助自主學習概論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/>
                        <a:t>2.</a:t>
                      </a:r>
                      <a:r>
                        <a:rPr lang="zh-TW" sz="1800" kern="1200" dirty="0"/>
                        <a:t>介紹數位學習資源及相關</a:t>
                      </a:r>
                      <a:r>
                        <a:rPr lang="zh-TW" altLang="en-US" sz="1800" kern="1200" dirty="0"/>
                        <a:t>平臺</a:t>
                      </a:r>
                      <a:r>
                        <a:rPr lang="zh-TW" sz="1800" kern="1200" dirty="0"/>
                        <a:t>特色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半天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(3</a:t>
                      </a:r>
                      <a:r>
                        <a:rPr lang="zh-TW" sz="1800" kern="1200" dirty="0"/>
                        <a:t>小時</a:t>
                      </a:r>
                      <a:r>
                        <a:rPr lang="en-US" sz="1800" kern="1200" dirty="0"/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844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/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/>
                        <a:t>工作坊</a:t>
                      </a:r>
                      <a:r>
                        <a:rPr lang="en-US" altLang="zh-TW" sz="1800" kern="1200" dirty="0"/>
                        <a:t>(</a:t>
                      </a:r>
                      <a:r>
                        <a:rPr lang="zh-TW" altLang="en-US" sz="1800" kern="1200" dirty="0"/>
                        <a:t>二</a:t>
                      </a:r>
                      <a:r>
                        <a:rPr lang="en-US" altLang="zh-TW" sz="1800" kern="1200" dirty="0"/>
                        <a:t>)</a:t>
                      </a:r>
                      <a:endParaRPr lang="zh-TW" alt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/>
                        <a:t>3.</a:t>
                      </a:r>
                      <a:r>
                        <a:rPr lang="zh-TW" sz="1800" kern="1200" dirty="0"/>
                        <a:t>數位學習</a:t>
                      </a:r>
                      <a:r>
                        <a:rPr lang="zh-TW" altLang="en-US" sz="1800" kern="1200" dirty="0"/>
                        <a:t>平臺</a:t>
                      </a:r>
                      <a:r>
                        <a:rPr lang="zh-TW" sz="1800" kern="1200" dirty="0"/>
                        <a:t>應用</a:t>
                      </a:r>
                      <a:r>
                        <a:rPr lang="en-US" altLang="zh-TW" sz="1800" kern="1200" dirty="0"/>
                        <a:t/>
                      </a:r>
                      <a:br>
                        <a:rPr lang="en-US" altLang="zh-TW" sz="1800" kern="1200" dirty="0"/>
                      </a:br>
                      <a:r>
                        <a:rPr lang="en-US" sz="1800" kern="1200" dirty="0"/>
                        <a:t>(</a:t>
                      </a:r>
                      <a:r>
                        <a:rPr lang="zh-TW" altLang="en-US" sz="1800" kern="1200" dirty="0"/>
                        <a:t>平臺</a:t>
                      </a:r>
                      <a:r>
                        <a:rPr lang="zh-TW" sz="1800" kern="1200" dirty="0"/>
                        <a:t>操作及教學模式運用</a:t>
                      </a:r>
                      <a:r>
                        <a:rPr lang="en-US" sz="1800" kern="1200" dirty="0"/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半天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(3</a:t>
                      </a:r>
                      <a:r>
                        <a:rPr lang="zh-TW" sz="1800" kern="1200" dirty="0"/>
                        <a:t>小時</a:t>
                      </a:r>
                      <a:r>
                        <a:rPr lang="en-US" sz="1800" kern="1200" dirty="0"/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936236" y="6459788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3EB15D-1CDE-4F56-82A7-A2C2E3CC575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976875" y="538402"/>
            <a:ext cx="7734796" cy="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lang="zh-TW" altLang="en-US" sz="2585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資科司：國中小科技輔助自主學習推動計畫簡介</a:t>
            </a:r>
            <a:r>
              <a:rPr lang="en-US" altLang="zh-TW" sz="2585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  <a:endParaRPr lang="zh-TW" altLang="en-US" sz="2585" b="1" kern="1200" dirty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254871" y="1392960"/>
            <a:ext cx="8641095" cy="234907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推動對象：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受補助學校</a:t>
            </a:r>
          </a:p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推動方式：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補助各直轄市、縣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及國立學校行動載具，辦理科技輔 助自主學習工</a:t>
            </a:r>
            <a:endParaRPr lang="en-US" altLang="zh-TW" sz="1846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作坊及講師培訓，實施數位學習平臺輔助自主學習模式，增進教師教學</a:t>
            </a:r>
            <a:endParaRPr lang="en-US" altLang="zh-TW" sz="1846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及學生學習品質。</a:t>
            </a:r>
          </a:p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推動期程：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46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pPr marL="0" indent="0">
              <a:lnSpc>
                <a:spcPts val="1939"/>
              </a:lnSpc>
              <a:buClr>
                <a:srgbClr val="99CB38"/>
              </a:buClr>
              <a:buFont typeface="Calibri" panose="020F0502020204030204" pitchFamily="34" charset="0"/>
              <a:buNone/>
            </a:pPr>
            <a:r>
              <a:rPr lang="zh-TW" altLang="en-US" sz="1846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推動內容：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4870" y="3982426"/>
          <a:ext cx="8653741" cy="214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33">
                  <a:extLst>
                    <a:ext uri="{9D8B030D-6E8A-4147-A177-3AD203B41FA5}">
                      <a16:colId xmlns:a16="http://schemas.microsoft.com/office/drawing/2014/main" xmlns="" val="1011342139"/>
                    </a:ext>
                  </a:extLst>
                </a:gridCol>
                <a:gridCol w="6720208">
                  <a:extLst>
                    <a:ext uri="{9D8B030D-6E8A-4147-A177-3AD203B41FA5}">
                      <a16:colId xmlns:a16="http://schemas.microsoft.com/office/drawing/2014/main" xmlns="" val="3651019120"/>
                    </a:ext>
                  </a:extLst>
                </a:gridCol>
              </a:tblGrid>
              <a:tr h="405169">
                <a:tc>
                  <a:txBody>
                    <a:bodyPr/>
                    <a:lstStyle/>
                    <a:p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重點工作項目</a:t>
                      </a:r>
                    </a:p>
                  </a:txBody>
                  <a:tcPr marL="84406" marR="84406" marT="42203" marB="42203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653057"/>
                  </a:ext>
                </a:extLst>
              </a:tr>
              <a:tr h="3808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分區輔導團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7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辦理科技輔助自主學習工作坊及講師培訓、輔導實施學校</a:t>
                      </a:r>
                    </a:p>
                  </a:txBody>
                  <a:tcPr marL="84406" marR="84406" marT="42203" marB="42203">
                    <a:solidFill>
                      <a:srgbClr val="E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765058"/>
                  </a:ext>
                </a:extLst>
              </a:tr>
              <a:tr h="380864">
                <a:tc>
                  <a:txBody>
                    <a:bodyPr/>
                    <a:lstStyle/>
                    <a:p>
                      <a:r>
                        <a:rPr lang="zh-TW" altLang="en-US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直轄市、縣</a:t>
                      </a:r>
                      <a:r>
                        <a:rPr lang="en-US" altLang="zh-TW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</a:t>
                      </a:r>
                      <a:r>
                        <a:rPr lang="en-US" altLang="zh-TW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訂定載具借用機制、辦理全縣市座談會、跨校或跨縣市參訪活動</a:t>
                      </a:r>
                      <a:endParaRPr lang="zh-TW" altLang="en-US" sz="15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182844"/>
                  </a:ext>
                </a:extLst>
              </a:tr>
              <a:tr h="378151">
                <a:tc>
                  <a:txBody>
                    <a:bodyPr/>
                    <a:lstStyle/>
                    <a:p>
                      <a:r>
                        <a:rPr lang="zh-TW" altLang="en-US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參與教師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E7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參與增能工作坊</a:t>
                      </a:r>
                      <a:endParaRPr lang="en-US" altLang="zh-TW" sz="17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E7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647209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r>
                        <a:rPr lang="zh-TW" altLang="en-US" sz="17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實施學校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CC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接受分區輔導團入校輔導、實施科技輔助教學及辦理自主學習教學觀摩</a:t>
                      </a:r>
                      <a:endParaRPr lang="zh-TW" altLang="en-US" sz="17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4406" marR="84406" marT="42203" marB="42203">
                    <a:solidFill>
                      <a:srgbClr val="C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47781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936236" y="6459788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3EB15D-1CDE-4F56-82A7-A2C2E3CC5758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6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xmlns="" id="{6A126CE4-2021-4279-865F-1A5C6F0018B3}"/>
              </a:ext>
            </a:extLst>
          </p:cNvPr>
          <p:cNvSpPr txBox="1"/>
          <p:nvPr/>
        </p:nvSpPr>
        <p:spPr bwMode="auto">
          <a:xfrm>
            <a:off x="1270795" y="538402"/>
            <a:ext cx="7734796" cy="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49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90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705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218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3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5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7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9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defRPr/>
            </a:pPr>
            <a:r>
              <a:rPr lang="zh-TW" altLang="en-US" sz="2954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師藝司與資科司合作辦理相關研習</a:t>
            </a:r>
            <a:r>
              <a:rPr lang="en-US" altLang="zh-TW" sz="2585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(1/2)</a:t>
            </a:r>
          </a:p>
        </p:txBody>
      </p:sp>
      <p:graphicFrame>
        <p:nvGraphicFramePr>
          <p:cNvPr id="5" name="內容版面配置區 4"/>
          <p:cNvGraphicFramePr/>
          <p:nvPr>
            <p:extLst/>
          </p:nvPr>
        </p:nvGraphicFramePr>
        <p:xfrm>
          <a:off x="157199" y="1115470"/>
          <a:ext cx="8848392" cy="537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78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7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128"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類別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辦理單位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參與對象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課程重點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503">
                <a:tc rowSpan="4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endParaRPr lang="zh-TW" altLang="zh-TW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數位學習工作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坊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受計畫補助之教師須參加</a:t>
                      </a: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科技輔助自主學習概論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介紹數位學習資源及相關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7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數位學習工作坊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操作及教學模式運用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02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B.</a:t>
                      </a: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</a:t>
                      </a:r>
                      <a:r>
                        <a:rPr 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en-US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</a:t>
                      </a:r>
                      <a:endParaRPr 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資科司</a:t>
                      </a:r>
                      <a:endParaRPr lang="en-US" altLang="zh-TW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受計畫補助之教師須參加</a:t>
                      </a: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的介紹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自主學習在學校的</a:t>
                      </a:r>
                      <a:r>
                        <a:rPr lang="zh-TW" altLang="en-US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實施模式</a:t>
                      </a:r>
                      <a:endParaRPr lang="en-US" altLang="zh-TW" sz="15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 algn="just" defTabSz="4572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自主學習與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平臺的關係與運用實作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99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 defTabSz="4572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426">
                <a:tc rowSpan="4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</a:t>
                      </a:r>
                      <a:endParaRPr 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講師培訓工作坊</a:t>
                      </a:r>
                      <a:endParaRPr 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資科司</a:t>
                      </a:r>
                      <a:endParaRPr lang="en-US" altLang="zh-TW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平臺教案設計與應用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平臺操作實作評量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51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D.</a:t>
                      </a: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</a:t>
                      </a:r>
                      <a:r>
                        <a:rPr lang="zh-TW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en-US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講師培訓工作坊</a:t>
                      </a:r>
                      <a:endParaRPr lang="zh-TW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TW" sz="15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自主學習分組實作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4294967295"/>
          </p:nvPr>
        </p:nvSpPr>
        <p:spPr>
          <a:xfrm>
            <a:off x="7936236" y="6459788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3EB15D-1CDE-4F56-82A7-A2C2E3CC5758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4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C510C2A-7CAA-314A-A94B-1919189B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29" y="371608"/>
            <a:ext cx="6447501" cy="585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 defTabSz="912495" fontAlgn="base">
              <a:lnSpc>
                <a:spcPct val="90000"/>
              </a:lnSpc>
              <a:spcAft>
                <a:spcPct val="0"/>
              </a:spcAft>
              <a:buFont typeface="Calibri" panose="020F0502020204030204" pitchFamily="34" charset="0"/>
            </a:pPr>
            <a:r>
              <a:rPr lang="en-US" altLang="zh-TW" sz="2954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109</a:t>
            </a:r>
            <a:r>
              <a:rPr lang="zh-TW" altLang="en-US" sz="2954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年</a:t>
            </a:r>
            <a:r>
              <a:rPr lang="zh-TW" altLang="zh-TW" sz="2954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研習</a:t>
            </a:r>
            <a:r>
              <a:rPr lang="zh-TW" altLang="en-US" sz="2954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計畫</a:t>
            </a:r>
            <a:r>
              <a:rPr lang="zh-TW" altLang="zh-TW" sz="2954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說明</a:t>
            </a:r>
            <a:endParaRPr lang="zh-TW" altLang="en-US" sz="1300" b="1" spc="0" dirty="0">
              <a:solidFill>
                <a:srgbClr val="000000"/>
              </a:solidFill>
              <a:latin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>
            <p:extLst/>
          </p:nvPr>
        </p:nvGraphicFramePr>
        <p:xfrm>
          <a:off x="123637" y="1647551"/>
          <a:ext cx="8910316" cy="521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84">
                  <a:extLst>
                    <a:ext uri="{9D8B030D-6E8A-4147-A177-3AD203B41FA5}">
                      <a16:colId xmlns:a16="http://schemas.microsoft.com/office/drawing/2014/main" xmlns="" val="278879584"/>
                    </a:ext>
                  </a:extLst>
                </a:gridCol>
                <a:gridCol w="1746269">
                  <a:extLst>
                    <a:ext uri="{9D8B030D-6E8A-4147-A177-3AD203B41FA5}">
                      <a16:colId xmlns:a16="http://schemas.microsoft.com/office/drawing/2014/main" xmlns="" val="86192588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xmlns="" val="3706795828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xmlns="" val="301986533"/>
                    </a:ext>
                  </a:extLst>
                </a:gridCol>
                <a:gridCol w="3239983">
                  <a:extLst>
                    <a:ext uri="{9D8B030D-6E8A-4147-A177-3AD203B41FA5}">
                      <a16:colId xmlns:a16="http://schemas.microsoft.com/office/drawing/2014/main" xmlns="" val="2407474398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xmlns="" val="1143505226"/>
                    </a:ext>
                  </a:extLst>
                </a:gridCol>
              </a:tblGrid>
              <a:tr h="417045"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類別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課程名稱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所屬計畫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參與對象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課程重點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時間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6651481"/>
                  </a:ext>
                </a:extLst>
              </a:tr>
              <a:tr h="669496"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增</a:t>
                      </a:r>
                      <a:endParaRPr lang="en-US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能</a:t>
                      </a:r>
                      <a:endParaRPr lang="en-US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</a:t>
                      </a:r>
                      <a:endParaRPr lang="en-US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習</a:t>
                      </a:r>
                      <a:endParaRPr lang="zh-TW" altLang="zh-TW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A1.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數位學習工作坊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一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數位學習教師增能計畫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註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縣市辦理</a:t>
                      </a: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1.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全國國中小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教師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2.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受計畫補助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註</a:t>
                      </a:r>
                      <a:r>
                        <a:rPr lang="en-US" altLang="zh-TW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2)</a:t>
                      </a: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之教師</a:t>
                      </a:r>
                      <a:r>
                        <a:rPr lang="zh-TW" altLang="en-US" sz="1400" kern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須參加</a:t>
                      </a:r>
                      <a:endParaRPr lang="zh-TW" altLang="zh-TW" sz="1400" kern="12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科技輔助自主學習概論</a:t>
                      </a: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介紹數位學習資源及相關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特色</a:t>
                      </a:r>
                      <a:endParaRPr lang="zh-TW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TW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小時</a:t>
                      </a:r>
                      <a:endParaRPr lang="zh-TW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425416"/>
                  </a:ext>
                </a:extLst>
              </a:tr>
              <a:tr h="605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A2.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數位學習工作坊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二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應用</a:t>
                      </a: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操作及教學模式運用</a:t>
                      </a: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altLang="zh-TW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TW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小時</a:t>
                      </a:r>
                      <a:endParaRPr lang="zh-TW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B.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學習工作坊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科技輔助自主學習輔導計畫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教育部辦理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受計畫補助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之教師</a:t>
                      </a:r>
                      <a:r>
                        <a:rPr lang="zh-TW" altLang="en-US" sz="1400" kern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須參加</a:t>
                      </a:r>
                      <a:endParaRPr lang="zh-TW" altLang="zh-TW" sz="1400" kern="12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自主學習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的介紹</a:t>
                      </a:r>
                      <a:endParaRPr lang="en-US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自主學習在學校的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實施模式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lvl="0" indent="0" algn="just" defTabSz="4572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3.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自主學習與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平臺的關係與運用實作</a:t>
                      </a:r>
                      <a:endParaRPr lang="zh-TW" altLang="en-US" sz="1400" dirty="0"/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lang="zh-TW" altLang="en-US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  <a:endParaRPr lang="zh-TW" altLang="zh-TW" sz="12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506576"/>
                  </a:ext>
                </a:extLst>
              </a:tr>
              <a:tr h="834089"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講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師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培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訓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C.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講師培訓工作坊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科技輔助自主學習輔導計畫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教育部辦理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受計畫補助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之教師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平臺教案設計與應用</a:t>
                      </a:r>
                      <a:endParaRPr lang="zh-TW" altLang="zh-TW" sz="14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平臺操作實作評量</a:t>
                      </a:r>
                      <a:endParaRPr lang="zh-TW" altLang="zh-TW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lang="zh-TW" altLang="en-US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  <a:endParaRPr lang="zh-TW" altLang="zh-TW" sz="12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601122"/>
                  </a:ext>
                </a:extLst>
              </a:tr>
              <a:tr h="834089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0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學習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講師培訓工作坊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適性教學全國推動計畫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教育部辦理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受計畫補助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之教師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自主學習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理</a:t>
                      </a:r>
                      <a:r>
                        <a:rPr lang="zh-TW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論</a:t>
                      </a: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altLang="en-US" sz="14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自主學習分組實作</a:t>
                      </a:r>
                      <a:endParaRPr lang="zh-TW" altLang="zh-TW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2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日</a:t>
                      </a:r>
                      <a:endParaRPr lang="zh-TW" altLang="zh-TW" sz="12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65015"/>
                  </a:ext>
                </a:extLst>
              </a:tr>
              <a:tr h="834089">
                <a:tc gridSpan="6"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備註：</a:t>
                      </a:r>
                      <a:endParaRPr lang="en-US" altLang="zh-TW" sz="11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1.</a:t>
                      </a: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「教育部補助各直轄市、縣</a:t>
                      </a: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市</a:t>
                      </a: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辦理數位學習教師增能工作坊實施計畫」簡稱「數位學習教師增能計畫」</a:t>
                      </a:r>
                      <a:endParaRPr lang="en-US" altLang="zh-TW" sz="11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2.</a:t>
                      </a:r>
                      <a:r>
                        <a:rPr lang="zh-TW" altLang="en-US" sz="1100" b="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受計畫補助係指受科技輔助自主學習計畫之補助</a:t>
                      </a:r>
                      <a:endParaRPr lang="en-US" altLang="zh-TW" sz="1100" b="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0" kern="12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altLang="zh-TW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xmlns="" id="{EC510C2A-7CAA-314A-A94B-1919189B89DF}"/>
              </a:ext>
            </a:extLst>
          </p:cNvPr>
          <p:cNvSpPr txBox="1">
            <a:spLocks/>
          </p:cNvSpPr>
          <p:nvPr/>
        </p:nvSpPr>
        <p:spPr>
          <a:xfrm>
            <a:off x="6019488" y="1316679"/>
            <a:ext cx="312451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844083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31" kern="1200" spc="-4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algn="ctr" defTabSz="912495" fontAlgn="base">
              <a:lnSpc>
                <a:spcPct val="90000"/>
              </a:lnSpc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zh-TW" altLang="en-US" sz="1300" b="1" spc="0" dirty="0">
                <a:solidFill>
                  <a:srgbClr val="000000"/>
                </a:solidFill>
                <a:latin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對象：科技輔助自主學習計畫之教師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D81EC-385C-405D-990E-246B3B36623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1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271" y="732706"/>
            <a:ext cx="5080" cy="6858000"/>
          </a:xfrm>
          <a:custGeom>
            <a:avLst/>
            <a:gdLst/>
            <a:ahLst/>
            <a:cxnLst/>
            <a:rect l="l" t="t" r="r" b="b"/>
            <a:pathLst>
              <a:path w="5080" h="6858000">
                <a:moveTo>
                  <a:pt x="0" y="6857998"/>
                </a:moveTo>
                <a:lnTo>
                  <a:pt x="4572" y="6857998"/>
                </a:lnTo>
                <a:lnTo>
                  <a:pt x="457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6B4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39428" cy="14654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94703"/>
            <a:ext cx="9143999" cy="4602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6364" y="6368794"/>
            <a:ext cx="795553" cy="48920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73744" y="6465542"/>
            <a:ext cx="36195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600" b="1" dirty="0">
                <a:latin typeface="Times New Roman"/>
                <a:cs typeface="Times New Roman"/>
              </a:rPr>
              <a:t>1</a:t>
            </a:r>
            <a:r>
              <a:rPr sz="1600" b="1" spc="-5" dirty="0">
                <a:latin typeface="Times New Roman"/>
                <a:cs typeface="Times New Roman"/>
              </a:rPr>
              <a:t>/35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6135" y="829055"/>
            <a:ext cx="4980432" cy="498043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8159" y="2241804"/>
            <a:ext cx="2971787" cy="245148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8995" y="204215"/>
            <a:ext cx="1126236" cy="208483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1267" y="2157983"/>
            <a:ext cx="3314699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636" y="2241804"/>
            <a:ext cx="1567433" cy="111937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0891" y="2241804"/>
            <a:ext cx="883158" cy="111937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1872" y="2241804"/>
            <a:ext cx="1568958" cy="111937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8651" y="2241804"/>
            <a:ext cx="2693670" cy="1119377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359" y="2851404"/>
            <a:ext cx="3199638" cy="1119378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0820" y="2851404"/>
            <a:ext cx="840485" cy="111937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9127" y="2851404"/>
            <a:ext cx="1677162" cy="111937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44111" y="2851404"/>
            <a:ext cx="840486" cy="1119378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8420" y="4388611"/>
            <a:ext cx="393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latin typeface="微軟正黑體"/>
                <a:cs typeface="微軟正黑體"/>
              </a:rPr>
              <a:t>教育部資訊及科技教育</a:t>
            </a:r>
            <a:r>
              <a:rPr sz="2800" b="1" u="heavy" spc="-10" dirty="0">
                <a:latin typeface="微軟正黑體"/>
                <a:cs typeface="微軟正黑體"/>
              </a:rPr>
              <a:t>司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14031" y="231660"/>
            <a:ext cx="404622" cy="51128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381250" y="5473395"/>
            <a:ext cx="925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微軟正黑體"/>
                <a:cs typeface="微軟正黑體"/>
              </a:rPr>
              <a:t>109.9.17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8976"/>
            <a:ext cx="899160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05727" y="6633768"/>
            <a:ext cx="193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200" dirty="0">
                <a:latin typeface="標楷體"/>
                <a:cs typeface="標楷體"/>
              </a:rPr>
              <a:t>教育部資訊及科技教育司	2</a:t>
            </a:r>
            <a:endParaRPr sz="12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7207" y="3041916"/>
            <a:ext cx="4198620" cy="116889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7164" y="3159264"/>
            <a:ext cx="3642360" cy="9951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4451" y="3090672"/>
            <a:ext cx="4109085" cy="1057910"/>
          </a:xfrm>
          <a:custGeom>
            <a:avLst/>
            <a:gdLst/>
            <a:ahLst/>
            <a:cxnLst/>
            <a:rect l="l" t="t" r="r" b="b"/>
            <a:pathLst>
              <a:path w="4109084" h="1057910">
                <a:moveTo>
                  <a:pt x="0" y="1057655"/>
                </a:moveTo>
                <a:lnTo>
                  <a:pt x="4108704" y="1057655"/>
                </a:lnTo>
                <a:lnTo>
                  <a:pt x="4108704" y="0"/>
                </a:lnTo>
                <a:lnTo>
                  <a:pt x="0" y="0"/>
                </a:lnTo>
                <a:lnTo>
                  <a:pt x="0" y="1057655"/>
                </a:lnTo>
                <a:close/>
              </a:path>
            </a:pathLst>
          </a:custGeom>
          <a:solidFill>
            <a:srgbClr val="FDF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451" y="3069335"/>
            <a:ext cx="4109085" cy="1079500"/>
          </a:xfrm>
          <a:custGeom>
            <a:avLst/>
            <a:gdLst/>
            <a:ahLst/>
            <a:cxnLst/>
            <a:rect l="l" t="t" r="r" b="b"/>
            <a:pathLst>
              <a:path w="4109084" h="1079500">
                <a:moveTo>
                  <a:pt x="0" y="1078991"/>
                </a:moveTo>
                <a:lnTo>
                  <a:pt x="4108704" y="1078991"/>
                </a:lnTo>
                <a:lnTo>
                  <a:pt x="4108704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0546" y="3224910"/>
            <a:ext cx="3357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強化師資生運用數位科技教學知能</a:t>
            </a:r>
            <a:endParaRPr sz="1600">
              <a:latin typeface="微軟正黑體"/>
              <a:cs typeface="微軟正黑體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普及提升在職教師數位教學能力</a:t>
            </a:r>
            <a:endParaRPr sz="1600">
              <a:latin typeface="微軟正黑體"/>
              <a:cs typeface="微軟正黑體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支持教師數位教學專業發展需求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33955" y="3069335"/>
            <a:ext cx="1287780" cy="1083945"/>
          </a:xfrm>
          <a:custGeom>
            <a:avLst/>
            <a:gdLst/>
            <a:ahLst/>
            <a:cxnLst/>
            <a:rect l="l" t="t" r="r" b="b"/>
            <a:pathLst>
              <a:path w="1287780" h="1083945">
                <a:moveTo>
                  <a:pt x="973836" y="0"/>
                </a:moveTo>
                <a:lnTo>
                  <a:pt x="0" y="0"/>
                </a:lnTo>
                <a:lnTo>
                  <a:pt x="0" y="1083564"/>
                </a:lnTo>
                <a:lnTo>
                  <a:pt x="973836" y="1083564"/>
                </a:lnTo>
                <a:lnTo>
                  <a:pt x="1287780" y="541782"/>
                </a:lnTo>
                <a:lnTo>
                  <a:pt x="973836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3955" y="3069335"/>
            <a:ext cx="1287780" cy="1083945"/>
          </a:xfrm>
          <a:custGeom>
            <a:avLst/>
            <a:gdLst/>
            <a:ahLst/>
            <a:cxnLst/>
            <a:rect l="l" t="t" r="r" b="b"/>
            <a:pathLst>
              <a:path w="1287780" h="1083945">
                <a:moveTo>
                  <a:pt x="0" y="0"/>
                </a:moveTo>
                <a:lnTo>
                  <a:pt x="973836" y="0"/>
                </a:lnTo>
                <a:lnTo>
                  <a:pt x="1287780" y="541782"/>
                </a:lnTo>
                <a:lnTo>
                  <a:pt x="973836" y="1083564"/>
                </a:lnTo>
                <a:lnTo>
                  <a:pt x="0" y="108356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1430" y="33754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教師數位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1430" y="3649726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教學能力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7207" y="1947684"/>
            <a:ext cx="4198620" cy="120547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7164" y="1961388"/>
            <a:ext cx="3712464" cy="123901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4451" y="1975104"/>
            <a:ext cx="4109085" cy="1115695"/>
          </a:xfrm>
          <a:custGeom>
            <a:avLst/>
            <a:gdLst/>
            <a:ahLst/>
            <a:cxnLst/>
            <a:rect l="l" t="t" r="r" b="b"/>
            <a:pathLst>
              <a:path w="4109084" h="1115695">
                <a:moveTo>
                  <a:pt x="0" y="1115568"/>
                </a:moveTo>
                <a:lnTo>
                  <a:pt x="4108704" y="1115568"/>
                </a:lnTo>
                <a:lnTo>
                  <a:pt x="4108704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solidFill>
            <a:srgbClr val="FFF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4451" y="1975104"/>
            <a:ext cx="4109085" cy="1115695"/>
          </a:xfrm>
          <a:custGeom>
            <a:avLst/>
            <a:gdLst/>
            <a:ahLst/>
            <a:cxnLst/>
            <a:rect l="l" t="t" r="r" b="b"/>
            <a:pathLst>
              <a:path w="4109084" h="1115695">
                <a:moveTo>
                  <a:pt x="0" y="1115568"/>
                </a:moveTo>
                <a:lnTo>
                  <a:pt x="4108704" y="1115568"/>
                </a:lnTo>
                <a:lnTo>
                  <a:pt x="4108704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61182" y="2026411"/>
            <a:ext cx="34226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74930" indent="-286385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導入個人化與適性教學，引導學生 </a:t>
            </a:r>
            <a:r>
              <a:rPr sz="1600" b="1" spc="-10" dirty="0">
                <a:solidFill>
                  <a:srgbClr val="1F3863"/>
                </a:solidFill>
                <a:latin typeface="微軟正黑體"/>
                <a:cs typeface="微軟正黑體"/>
              </a:rPr>
              <a:t>培養自主學習能力，並優先支援非 </a:t>
            </a: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山非市及偏遠地區學校學生</a:t>
            </a:r>
            <a:endParaRPr sz="1600">
              <a:latin typeface="微軟正黑體"/>
              <a:cs typeface="微軟正黑體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推動</a:t>
            </a:r>
            <a:r>
              <a:rPr sz="1600" b="1" spc="-10" dirty="0">
                <a:solidFill>
                  <a:srgbClr val="1F3863"/>
                </a:solidFill>
                <a:latin typeface="微軟正黑體"/>
                <a:cs typeface="微軟正黑體"/>
              </a:rPr>
              <a:t>5</a:t>
            </a: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G與新科技多元模式智慧學習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26335" y="1956816"/>
            <a:ext cx="1359535" cy="1152525"/>
          </a:xfrm>
          <a:custGeom>
            <a:avLst/>
            <a:gdLst/>
            <a:ahLst/>
            <a:cxnLst/>
            <a:rect l="l" t="t" r="r" b="b"/>
            <a:pathLst>
              <a:path w="1359535" h="1152525">
                <a:moveTo>
                  <a:pt x="1025651" y="0"/>
                </a:moveTo>
                <a:lnTo>
                  <a:pt x="0" y="0"/>
                </a:lnTo>
                <a:lnTo>
                  <a:pt x="0" y="1152144"/>
                </a:lnTo>
                <a:lnTo>
                  <a:pt x="1025651" y="1152144"/>
                </a:lnTo>
                <a:lnTo>
                  <a:pt x="1359408" y="576072"/>
                </a:lnTo>
                <a:lnTo>
                  <a:pt x="1025651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6335" y="1956816"/>
            <a:ext cx="1359535" cy="1152525"/>
          </a:xfrm>
          <a:custGeom>
            <a:avLst/>
            <a:gdLst/>
            <a:ahLst/>
            <a:cxnLst/>
            <a:rect l="l" t="t" r="r" b="b"/>
            <a:pathLst>
              <a:path w="1359535" h="1152525">
                <a:moveTo>
                  <a:pt x="0" y="0"/>
                </a:moveTo>
                <a:lnTo>
                  <a:pt x="1025651" y="0"/>
                </a:lnTo>
                <a:lnTo>
                  <a:pt x="1359408" y="576072"/>
                </a:lnTo>
                <a:lnTo>
                  <a:pt x="1025651" y="1152144"/>
                </a:lnTo>
                <a:lnTo>
                  <a:pt x="0" y="11521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52573" y="225564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學生自主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2573" y="252996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學習能力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27020" y="4120908"/>
            <a:ext cx="4174235" cy="120547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6976" y="4134611"/>
            <a:ext cx="3642360" cy="123901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4264" y="4148328"/>
            <a:ext cx="4084320" cy="1115695"/>
          </a:xfrm>
          <a:custGeom>
            <a:avLst/>
            <a:gdLst/>
            <a:ahLst/>
            <a:cxnLst/>
            <a:rect l="l" t="t" r="r" b="b"/>
            <a:pathLst>
              <a:path w="4084320" h="1115695">
                <a:moveTo>
                  <a:pt x="0" y="1115568"/>
                </a:moveTo>
                <a:lnTo>
                  <a:pt x="4084320" y="1115568"/>
                </a:lnTo>
                <a:lnTo>
                  <a:pt x="4084320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solidFill>
            <a:srgbClr val="EBF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4264" y="4148328"/>
            <a:ext cx="4084320" cy="1115695"/>
          </a:xfrm>
          <a:custGeom>
            <a:avLst/>
            <a:gdLst/>
            <a:ahLst/>
            <a:cxnLst/>
            <a:rect l="l" t="t" r="r" b="b"/>
            <a:pathLst>
              <a:path w="4084320" h="1115695">
                <a:moveTo>
                  <a:pt x="0" y="1115568"/>
                </a:moveTo>
                <a:lnTo>
                  <a:pt x="4084320" y="1115568"/>
                </a:lnTo>
                <a:lnTo>
                  <a:pt x="4084320" y="0"/>
                </a:lnTo>
                <a:lnTo>
                  <a:pt x="0" y="0"/>
                </a:lnTo>
                <a:lnTo>
                  <a:pt x="0" y="111556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79723" y="4200525"/>
            <a:ext cx="33528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完善教學影音、互動式教學、素養 導向與試題及新科技等教材資源</a:t>
            </a:r>
            <a:endParaRPr sz="1600">
              <a:latin typeface="微軟正黑體"/>
              <a:cs typeface="微軟正黑體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智慧適性診斷導入適性學習平臺， 支援個人化學習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33955" y="4151376"/>
            <a:ext cx="1350645" cy="1115695"/>
          </a:xfrm>
          <a:custGeom>
            <a:avLst/>
            <a:gdLst/>
            <a:ahLst/>
            <a:cxnLst/>
            <a:rect l="l" t="t" r="r" b="b"/>
            <a:pathLst>
              <a:path w="1350645" h="1115695">
                <a:moveTo>
                  <a:pt x="953769" y="0"/>
                </a:moveTo>
                <a:lnTo>
                  <a:pt x="0" y="0"/>
                </a:lnTo>
                <a:lnTo>
                  <a:pt x="0" y="1115568"/>
                </a:lnTo>
                <a:lnTo>
                  <a:pt x="953769" y="1115568"/>
                </a:lnTo>
                <a:lnTo>
                  <a:pt x="1350264" y="557784"/>
                </a:lnTo>
                <a:lnTo>
                  <a:pt x="953769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3955" y="4151376"/>
            <a:ext cx="1350645" cy="1115695"/>
          </a:xfrm>
          <a:custGeom>
            <a:avLst/>
            <a:gdLst/>
            <a:ahLst/>
            <a:cxnLst/>
            <a:rect l="l" t="t" r="r" b="b"/>
            <a:pathLst>
              <a:path w="1350645" h="1115695">
                <a:moveTo>
                  <a:pt x="0" y="0"/>
                </a:moveTo>
                <a:lnTo>
                  <a:pt x="953769" y="0"/>
                </a:lnTo>
                <a:lnTo>
                  <a:pt x="1350264" y="557784"/>
                </a:lnTo>
                <a:lnTo>
                  <a:pt x="953769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53208" y="44422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適性學習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38908" y="4716526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平臺與資源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7688" y="5236464"/>
            <a:ext cx="4166616" cy="116889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7644" y="5353811"/>
            <a:ext cx="3236976" cy="99515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4932" y="5263896"/>
            <a:ext cx="4076700" cy="1079500"/>
          </a:xfrm>
          <a:custGeom>
            <a:avLst/>
            <a:gdLst/>
            <a:ahLst/>
            <a:cxnLst/>
            <a:rect l="l" t="t" r="r" b="b"/>
            <a:pathLst>
              <a:path w="4076700" h="1079500">
                <a:moveTo>
                  <a:pt x="0" y="1078991"/>
                </a:moveTo>
                <a:lnTo>
                  <a:pt x="4076700" y="1078991"/>
                </a:lnTo>
                <a:lnTo>
                  <a:pt x="4076700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84932" y="5263896"/>
            <a:ext cx="4076700" cy="1079500"/>
          </a:xfrm>
          <a:custGeom>
            <a:avLst/>
            <a:gdLst/>
            <a:ahLst/>
            <a:cxnLst/>
            <a:rect l="l" t="t" r="r" b="b"/>
            <a:pathLst>
              <a:path w="4076700" h="1079500">
                <a:moveTo>
                  <a:pt x="0" y="1078991"/>
                </a:moveTo>
                <a:lnTo>
                  <a:pt x="4076700" y="1078991"/>
                </a:lnTo>
                <a:lnTo>
                  <a:pt x="4076700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91027" y="5419750"/>
            <a:ext cx="29514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滿足中小學線上教學連網需求</a:t>
            </a:r>
            <a:endParaRPr sz="1600">
              <a:latin typeface="微軟正黑體"/>
              <a:cs typeface="微軟正黑體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支援學生學習載具設備</a:t>
            </a:r>
            <a:endParaRPr sz="1600">
              <a:latin typeface="微軟正黑體"/>
              <a:cs typeface="微軟正黑體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建</a:t>
            </a:r>
            <a:r>
              <a:rPr sz="1600" b="1" spc="-10" dirty="0">
                <a:solidFill>
                  <a:srgbClr val="1F3863"/>
                </a:solidFill>
                <a:latin typeface="微軟正黑體"/>
                <a:cs typeface="微軟正黑體"/>
              </a:rPr>
              <a:t>置5</a:t>
            </a:r>
            <a:r>
              <a:rPr sz="1600" b="1" spc="-5" dirty="0">
                <a:solidFill>
                  <a:srgbClr val="1F3863"/>
                </a:solidFill>
                <a:latin typeface="微軟正黑體"/>
                <a:cs typeface="微軟正黑體"/>
              </a:rPr>
              <a:t>G應用示範教與學環境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7004" y="5265420"/>
            <a:ext cx="1359535" cy="1115695"/>
          </a:xfrm>
          <a:custGeom>
            <a:avLst/>
            <a:gdLst/>
            <a:ahLst/>
            <a:cxnLst/>
            <a:rect l="l" t="t" r="r" b="b"/>
            <a:pathLst>
              <a:path w="1359535" h="1115695">
                <a:moveTo>
                  <a:pt x="960119" y="0"/>
                </a:moveTo>
                <a:lnTo>
                  <a:pt x="0" y="0"/>
                </a:lnTo>
                <a:lnTo>
                  <a:pt x="0" y="1115567"/>
                </a:lnTo>
                <a:lnTo>
                  <a:pt x="960119" y="1115567"/>
                </a:lnTo>
                <a:lnTo>
                  <a:pt x="1359408" y="557783"/>
                </a:lnTo>
                <a:lnTo>
                  <a:pt x="960119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7004" y="5265420"/>
            <a:ext cx="1359535" cy="1115695"/>
          </a:xfrm>
          <a:custGeom>
            <a:avLst/>
            <a:gdLst/>
            <a:ahLst/>
            <a:cxnLst/>
            <a:rect l="l" t="t" r="r" b="b"/>
            <a:pathLst>
              <a:path w="1359535" h="1115695">
                <a:moveTo>
                  <a:pt x="0" y="0"/>
                </a:moveTo>
                <a:lnTo>
                  <a:pt x="960119" y="0"/>
                </a:lnTo>
                <a:lnTo>
                  <a:pt x="1359408" y="557783"/>
                </a:lnTo>
                <a:lnTo>
                  <a:pt x="960119" y="1115567"/>
                </a:lnTo>
                <a:lnTo>
                  <a:pt x="0" y="111556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72385" y="552825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教學環境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2385" y="5802274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微軟正黑體"/>
                <a:cs typeface="微軟正黑體"/>
              </a:rPr>
              <a:t>基礎建設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98792" y="1991867"/>
            <a:ext cx="1835150" cy="4377055"/>
          </a:xfrm>
          <a:custGeom>
            <a:avLst/>
            <a:gdLst/>
            <a:ahLst/>
            <a:cxnLst/>
            <a:rect l="l" t="t" r="r" b="b"/>
            <a:pathLst>
              <a:path w="1835150" h="4377055">
                <a:moveTo>
                  <a:pt x="1529079" y="0"/>
                </a:moveTo>
                <a:lnTo>
                  <a:pt x="305815" y="0"/>
                </a:lnTo>
                <a:lnTo>
                  <a:pt x="256208" y="4002"/>
                </a:lnTo>
                <a:lnTo>
                  <a:pt x="209149" y="15589"/>
                </a:lnTo>
                <a:lnTo>
                  <a:pt x="165270" y="34132"/>
                </a:lnTo>
                <a:lnTo>
                  <a:pt x="125199" y="59001"/>
                </a:lnTo>
                <a:lnTo>
                  <a:pt x="89566" y="89566"/>
                </a:lnTo>
                <a:lnTo>
                  <a:pt x="59001" y="125199"/>
                </a:lnTo>
                <a:lnTo>
                  <a:pt x="34132" y="165270"/>
                </a:lnTo>
                <a:lnTo>
                  <a:pt x="15589" y="209149"/>
                </a:lnTo>
                <a:lnTo>
                  <a:pt x="4002" y="256208"/>
                </a:lnTo>
                <a:lnTo>
                  <a:pt x="0" y="305816"/>
                </a:lnTo>
                <a:lnTo>
                  <a:pt x="0" y="4071112"/>
                </a:lnTo>
                <a:lnTo>
                  <a:pt x="4002" y="4120716"/>
                </a:lnTo>
                <a:lnTo>
                  <a:pt x="15589" y="4167773"/>
                </a:lnTo>
                <a:lnTo>
                  <a:pt x="34132" y="4211651"/>
                </a:lnTo>
                <a:lnTo>
                  <a:pt x="59001" y="4251722"/>
                </a:lnTo>
                <a:lnTo>
                  <a:pt x="89566" y="4287356"/>
                </a:lnTo>
                <a:lnTo>
                  <a:pt x="125199" y="4317923"/>
                </a:lnTo>
                <a:lnTo>
                  <a:pt x="165270" y="4342793"/>
                </a:lnTo>
                <a:lnTo>
                  <a:pt x="209149" y="4361337"/>
                </a:lnTo>
                <a:lnTo>
                  <a:pt x="256208" y="4372925"/>
                </a:lnTo>
                <a:lnTo>
                  <a:pt x="305815" y="4376928"/>
                </a:lnTo>
                <a:lnTo>
                  <a:pt x="1529079" y="4376928"/>
                </a:lnTo>
                <a:lnTo>
                  <a:pt x="1578687" y="4372925"/>
                </a:lnTo>
                <a:lnTo>
                  <a:pt x="1625746" y="4361337"/>
                </a:lnTo>
                <a:lnTo>
                  <a:pt x="1669625" y="4342793"/>
                </a:lnTo>
                <a:lnTo>
                  <a:pt x="1709696" y="4317923"/>
                </a:lnTo>
                <a:lnTo>
                  <a:pt x="1745329" y="4287356"/>
                </a:lnTo>
                <a:lnTo>
                  <a:pt x="1775894" y="4251722"/>
                </a:lnTo>
                <a:lnTo>
                  <a:pt x="1800763" y="4211651"/>
                </a:lnTo>
                <a:lnTo>
                  <a:pt x="1819306" y="4167773"/>
                </a:lnTo>
                <a:lnTo>
                  <a:pt x="1830893" y="4120716"/>
                </a:lnTo>
                <a:lnTo>
                  <a:pt x="1834896" y="4071112"/>
                </a:lnTo>
                <a:lnTo>
                  <a:pt x="1834896" y="305816"/>
                </a:lnTo>
                <a:lnTo>
                  <a:pt x="1830893" y="256208"/>
                </a:lnTo>
                <a:lnTo>
                  <a:pt x="1819306" y="209149"/>
                </a:lnTo>
                <a:lnTo>
                  <a:pt x="1800763" y="165270"/>
                </a:lnTo>
                <a:lnTo>
                  <a:pt x="1775894" y="125199"/>
                </a:lnTo>
                <a:lnTo>
                  <a:pt x="1745329" y="89566"/>
                </a:lnTo>
                <a:lnTo>
                  <a:pt x="1709696" y="59001"/>
                </a:lnTo>
                <a:lnTo>
                  <a:pt x="1669625" y="34132"/>
                </a:lnTo>
                <a:lnTo>
                  <a:pt x="1625746" y="15589"/>
                </a:lnTo>
                <a:lnTo>
                  <a:pt x="1578687" y="4002"/>
                </a:lnTo>
                <a:lnTo>
                  <a:pt x="152907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98792" y="1991867"/>
            <a:ext cx="1835150" cy="4377055"/>
          </a:xfrm>
          <a:custGeom>
            <a:avLst/>
            <a:gdLst/>
            <a:ahLst/>
            <a:cxnLst/>
            <a:rect l="l" t="t" r="r" b="b"/>
            <a:pathLst>
              <a:path w="1835150" h="4377055">
                <a:moveTo>
                  <a:pt x="0" y="305816"/>
                </a:moveTo>
                <a:lnTo>
                  <a:pt x="4002" y="256208"/>
                </a:lnTo>
                <a:lnTo>
                  <a:pt x="15589" y="209149"/>
                </a:lnTo>
                <a:lnTo>
                  <a:pt x="34132" y="165270"/>
                </a:lnTo>
                <a:lnTo>
                  <a:pt x="59001" y="125199"/>
                </a:lnTo>
                <a:lnTo>
                  <a:pt x="89566" y="89566"/>
                </a:lnTo>
                <a:lnTo>
                  <a:pt x="125199" y="59001"/>
                </a:lnTo>
                <a:lnTo>
                  <a:pt x="165270" y="34132"/>
                </a:lnTo>
                <a:lnTo>
                  <a:pt x="209149" y="15589"/>
                </a:lnTo>
                <a:lnTo>
                  <a:pt x="256208" y="4002"/>
                </a:lnTo>
                <a:lnTo>
                  <a:pt x="305815" y="0"/>
                </a:lnTo>
                <a:lnTo>
                  <a:pt x="1529079" y="0"/>
                </a:lnTo>
                <a:lnTo>
                  <a:pt x="1578687" y="4002"/>
                </a:lnTo>
                <a:lnTo>
                  <a:pt x="1625746" y="15589"/>
                </a:lnTo>
                <a:lnTo>
                  <a:pt x="1669625" y="34132"/>
                </a:lnTo>
                <a:lnTo>
                  <a:pt x="1709696" y="59001"/>
                </a:lnTo>
                <a:lnTo>
                  <a:pt x="1745329" y="89566"/>
                </a:lnTo>
                <a:lnTo>
                  <a:pt x="1775894" y="125199"/>
                </a:lnTo>
                <a:lnTo>
                  <a:pt x="1800763" y="165270"/>
                </a:lnTo>
                <a:lnTo>
                  <a:pt x="1819306" y="209149"/>
                </a:lnTo>
                <a:lnTo>
                  <a:pt x="1830893" y="256208"/>
                </a:lnTo>
                <a:lnTo>
                  <a:pt x="1834896" y="305816"/>
                </a:lnTo>
                <a:lnTo>
                  <a:pt x="1834896" y="4071112"/>
                </a:lnTo>
                <a:lnTo>
                  <a:pt x="1830893" y="4120716"/>
                </a:lnTo>
                <a:lnTo>
                  <a:pt x="1819306" y="4167773"/>
                </a:lnTo>
                <a:lnTo>
                  <a:pt x="1800763" y="4211651"/>
                </a:lnTo>
                <a:lnTo>
                  <a:pt x="1775894" y="4251722"/>
                </a:lnTo>
                <a:lnTo>
                  <a:pt x="1745329" y="4287356"/>
                </a:lnTo>
                <a:lnTo>
                  <a:pt x="1709696" y="4317923"/>
                </a:lnTo>
                <a:lnTo>
                  <a:pt x="1669625" y="4342793"/>
                </a:lnTo>
                <a:lnTo>
                  <a:pt x="1625746" y="4361337"/>
                </a:lnTo>
                <a:lnTo>
                  <a:pt x="1578687" y="4372925"/>
                </a:lnTo>
                <a:lnTo>
                  <a:pt x="1529079" y="4376928"/>
                </a:lnTo>
                <a:lnTo>
                  <a:pt x="305815" y="4376928"/>
                </a:lnTo>
                <a:lnTo>
                  <a:pt x="256208" y="4372925"/>
                </a:lnTo>
                <a:lnTo>
                  <a:pt x="209149" y="4361337"/>
                </a:lnTo>
                <a:lnTo>
                  <a:pt x="165270" y="4342793"/>
                </a:lnTo>
                <a:lnTo>
                  <a:pt x="125199" y="4317923"/>
                </a:lnTo>
                <a:lnTo>
                  <a:pt x="89566" y="4287356"/>
                </a:lnTo>
                <a:lnTo>
                  <a:pt x="59001" y="4251722"/>
                </a:lnTo>
                <a:lnTo>
                  <a:pt x="34132" y="4211651"/>
                </a:lnTo>
                <a:lnTo>
                  <a:pt x="15589" y="4167773"/>
                </a:lnTo>
                <a:lnTo>
                  <a:pt x="4002" y="4120716"/>
                </a:lnTo>
                <a:lnTo>
                  <a:pt x="0" y="4071112"/>
                </a:lnTo>
                <a:lnTo>
                  <a:pt x="0" y="3058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59040" y="2447544"/>
            <a:ext cx="1330960" cy="1731645"/>
          </a:xfrm>
          <a:custGeom>
            <a:avLst/>
            <a:gdLst/>
            <a:ahLst/>
            <a:cxnLst/>
            <a:rect l="l" t="t" r="r" b="b"/>
            <a:pathLst>
              <a:path w="1330959" h="1731645">
                <a:moveTo>
                  <a:pt x="0" y="221741"/>
                </a:moveTo>
                <a:lnTo>
                  <a:pt x="4506" y="177063"/>
                </a:lnTo>
                <a:lnTo>
                  <a:pt x="17430" y="135445"/>
                </a:lnTo>
                <a:lnTo>
                  <a:pt x="37879" y="97780"/>
                </a:lnTo>
                <a:lnTo>
                  <a:pt x="64960" y="64960"/>
                </a:lnTo>
                <a:lnTo>
                  <a:pt x="97780" y="37879"/>
                </a:lnTo>
                <a:lnTo>
                  <a:pt x="135445" y="17430"/>
                </a:lnTo>
                <a:lnTo>
                  <a:pt x="177063" y="4506"/>
                </a:lnTo>
                <a:lnTo>
                  <a:pt x="221741" y="0"/>
                </a:lnTo>
                <a:lnTo>
                  <a:pt x="1108709" y="0"/>
                </a:lnTo>
                <a:lnTo>
                  <a:pt x="1153388" y="4506"/>
                </a:lnTo>
                <a:lnTo>
                  <a:pt x="1195006" y="17430"/>
                </a:lnTo>
                <a:lnTo>
                  <a:pt x="1232671" y="37879"/>
                </a:lnTo>
                <a:lnTo>
                  <a:pt x="1265491" y="64960"/>
                </a:lnTo>
                <a:lnTo>
                  <a:pt x="1292572" y="97780"/>
                </a:lnTo>
                <a:lnTo>
                  <a:pt x="1313021" y="135445"/>
                </a:lnTo>
                <a:lnTo>
                  <a:pt x="1325945" y="177063"/>
                </a:lnTo>
                <a:lnTo>
                  <a:pt x="1330452" y="221741"/>
                </a:lnTo>
                <a:lnTo>
                  <a:pt x="1330452" y="1509521"/>
                </a:lnTo>
                <a:lnTo>
                  <a:pt x="1325945" y="1554200"/>
                </a:lnTo>
                <a:lnTo>
                  <a:pt x="1313021" y="1595818"/>
                </a:lnTo>
                <a:lnTo>
                  <a:pt x="1292572" y="1633483"/>
                </a:lnTo>
                <a:lnTo>
                  <a:pt x="1265491" y="1666303"/>
                </a:lnTo>
                <a:lnTo>
                  <a:pt x="1232671" y="1693384"/>
                </a:lnTo>
                <a:lnTo>
                  <a:pt x="1195006" y="1713833"/>
                </a:lnTo>
                <a:lnTo>
                  <a:pt x="1153388" y="1726757"/>
                </a:lnTo>
                <a:lnTo>
                  <a:pt x="1108709" y="1731263"/>
                </a:lnTo>
                <a:lnTo>
                  <a:pt x="221741" y="1731263"/>
                </a:lnTo>
                <a:lnTo>
                  <a:pt x="177063" y="1726757"/>
                </a:lnTo>
                <a:lnTo>
                  <a:pt x="135445" y="1713833"/>
                </a:lnTo>
                <a:lnTo>
                  <a:pt x="97780" y="1693384"/>
                </a:lnTo>
                <a:lnTo>
                  <a:pt x="64960" y="1666303"/>
                </a:lnTo>
                <a:lnTo>
                  <a:pt x="37879" y="1633483"/>
                </a:lnTo>
                <a:lnTo>
                  <a:pt x="17430" y="1595818"/>
                </a:lnTo>
                <a:lnTo>
                  <a:pt x="4506" y="1554200"/>
                </a:lnTo>
                <a:lnTo>
                  <a:pt x="0" y="1509521"/>
                </a:lnTo>
                <a:lnTo>
                  <a:pt x="0" y="22174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47431" y="3061716"/>
            <a:ext cx="1183005" cy="279400"/>
          </a:xfrm>
          <a:prstGeom prst="rect">
            <a:avLst/>
          </a:prstGeom>
          <a:solidFill>
            <a:srgbClr val="E7E6E6"/>
          </a:solidFill>
          <a:ln w="9144">
            <a:solidFill>
              <a:srgbClr val="C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微軟正黑體"/>
                <a:cs typeface="微軟正黑體"/>
              </a:rPr>
              <a:t>數位內容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52004" y="3403091"/>
            <a:ext cx="1172210" cy="276225"/>
          </a:xfrm>
          <a:prstGeom prst="rect">
            <a:avLst/>
          </a:prstGeom>
          <a:solidFill>
            <a:srgbClr val="E7E6E6"/>
          </a:solidFill>
          <a:ln w="9144">
            <a:solidFill>
              <a:srgbClr val="C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微軟正黑體"/>
                <a:cs typeface="微軟正黑體"/>
              </a:rPr>
              <a:t>平臺系統</a:t>
            </a:r>
            <a:r>
              <a:rPr sz="1200" b="1" spc="-5" dirty="0">
                <a:latin typeface="微軟正黑體"/>
                <a:cs typeface="微軟正黑體"/>
              </a:rPr>
              <a:t>/</a:t>
            </a:r>
            <a:r>
              <a:rPr sz="1200" b="1" dirty="0">
                <a:latin typeface="微軟正黑體"/>
                <a:cs typeface="微軟正黑體"/>
              </a:rPr>
              <a:t>服務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71816" y="3758184"/>
            <a:ext cx="1165860" cy="279400"/>
          </a:xfrm>
          <a:prstGeom prst="rect">
            <a:avLst/>
          </a:prstGeom>
          <a:solidFill>
            <a:srgbClr val="E7E6E6"/>
          </a:solidFill>
          <a:ln w="9144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微軟正黑體"/>
                <a:cs typeface="微軟正黑體"/>
              </a:rPr>
              <a:t>設備</a:t>
            </a:r>
            <a:r>
              <a:rPr sz="1200" b="1" spc="-5" dirty="0">
                <a:latin typeface="微軟正黑體"/>
                <a:cs typeface="微軟正黑體"/>
              </a:rPr>
              <a:t>/</a:t>
            </a:r>
            <a:r>
              <a:rPr sz="1200" b="1" dirty="0">
                <a:latin typeface="微軟正黑體"/>
                <a:cs typeface="微軟正黑體"/>
              </a:rPr>
              <a:t>網路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8123" y="2458211"/>
            <a:ext cx="416559" cy="1629410"/>
          </a:xfrm>
          <a:custGeom>
            <a:avLst/>
            <a:gdLst/>
            <a:ahLst/>
            <a:cxnLst/>
            <a:rect l="l" t="t" r="r" b="b"/>
            <a:pathLst>
              <a:path w="416559" h="1629410">
                <a:moveTo>
                  <a:pt x="270382" y="0"/>
                </a:moveTo>
                <a:lnTo>
                  <a:pt x="0" y="0"/>
                </a:lnTo>
                <a:lnTo>
                  <a:pt x="0" y="1629156"/>
                </a:lnTo>
                <a:lnTo>
                  <a:pt x="270382" y="1629156"/>
                </a:lnTo>
                <a:lnTo>
                  <a:pt x="270382" y="866521"/>
                </a:lnTo>
                <a:lnTo>
                  <a:pt x="364108" y="866521"/>
                </a:lnTo>
                <a:lnTo>
                  <a:pt x="416051" y="814577"/>
                </a:lnTo>
                <a:lnTo>
                  <a:pt x="363982" y="762508"/>
                </a:lnTo>
                <a:lnTo>
                  <a:pt x="270382" y="762508"/>
                </a:lnTo>
                <a:lnTo>
                  <a:pt x="270382" y="0"/>
                </a:lnTo>
                <a:close/>
              </a:path>
              <a:path w="416559" h="1629410">
                <a:moveTo>
                  <a:pt x="364108" y="866521"/>
                </a:moveTo>
                <a:lnTo>
                  <a:pt x="312039" y="866521"/>
                </a:lnTo>
                <a:lnTo>
                  <a:pt x="312039" y="918590"/>
                </a:lnTo>
                <a:lnTo>
                  <a:pt x="364108" y="866521"/>
                </a:lnTo>
                <a:close/>
              </a:path>
              <a:path w="416559" h="1629410">
                <a:moveTo>
                  <a:pt x="312039" y="710564"/>
                </a:moveTo>
                <a:lnTo>
                  <a:pt x="312039" y="762508"/>
                </a:lnTo>
                <a:lnTo>
                  <a:pt x="363982" y="762508"/>
                </a:lnTo>
                <a:lnTo>
                  <a:pt x="312039" y="710564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8123" y="2458211"/>
            <a:ext cx="416559" cy="1629410"/>
          </a:xfrm>
          <a:custGeom>
            <a:avLst/>
            <a:gdLst/>
            <a:ahLst/>
            <a:cxnLst/>
            <a:rect l="l" t="t" r="r" b="b"/>
            <a:pathLst>
              <a:path w="416559" h="1629410">
                <a:moveTo>
                  <a:pt x="0" y="0"/>
                </a:moveTo>
                <a:lnTo>
                  <a:pt x="270382" y="0"/>
                </a:lnTo>
                <a:lnTo>
                  <a:pt x="270382" y="762508"/>
                </a:lnTo>
                <a:lnTo>
                  <a:pt x="312039" y="762508"/>
                </a:lnTo>
                <a:lnTo>
                  <a:pt x="312039" y="710564"/>
                </a:lnTo>
                <a:lnTo>
                  <a:pt x="416051" y="814577"/>
                </a:lnTo>
                <a:lnTo>
                  <a:pt x="312039" y="918590"/>
                </a:lnTo>
                <a:lnTo>
                  <a:pt x="312039" y="866521"/>
                </a:lnTo>
                <a:lnTo>
                  <a:pt x="270382" y="866521"/>
                </a:lnTo>
                <a:lnTo>
                  <a:pt x="270382" y="1629156"/>
                </a:lnTo>
                <a:lnTo>
                  <a:pt x="0" y="162915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122921" y="2451328"/>
            <a:ext cx="204470" cy="155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95"/>
              </a:spcBef>
            </a:pPr>
            <a:r>
              <a:rPr sz="1400" b="1" dirty="0">
                <a:latin typeface="微軟正黑體"/>
                <a:cs typeface="微軟正黑體"/>
              </a:rPr>
              <a:t>促 進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b="1" dirty="0">
                <a:latin typeface="微軟正黑體"/>
                <a:cs typeface="微軟正黑體"/>
              </a:rPr>
              <a:t>+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b="1" dirty="0">
                <a:latin typeface="微軟正黑體"/>
                <a:cs typeface="微軟正黑體"/>
              </a:rPr>
              <a:t>加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b="1" spc="0" dirty="0">
                <a:latin typeface="微軟正黑體"/>
                <a:cs typeface="微軟正黑體"/>
              </a:rPr>
              <a:t>值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25056" y="4744211"/>
            <a:ext cx="413384" cy="1176655"/>
          </a:xfrm>
          <a:custGeom>
            <a:avLst/>
            <a:gdLst/>
            <a:ahLst/>
            <a:cxnLst/>
            <a:rect l="l" t="t" r="r" b="b"/>
            <a:pathLst>
              <a:path w="413384" h="1176654">
                <a:moveTo>
                  <a:pt x="413003" y="639826"/>
                </a:moveTo>
                <a:lnTo>
                  <a:pt x="160909" y="639826"/>
                </a:lnTo>
                <a:lnTo>
                  <a:pt x="160909" y="1176528"/>
                </a:lnTo>
                <a:lnTo>
                  <a:pt x="413003" y="1176528"/>
                </a:lnTo>
                <a:lnTo>
                  <a:pt x="413003" y="639826"/>
                </a:lnTo>
                <a:close/>
              </a:path>
              <a:path w="413384" h="1176654">
                <a:moveTo>
                  <a:pt x="119507" y="485013"/>
                </a:moveTo>
                <a:lnTo>
                  <a:pt x="0" y="588263"/>
                </a:lnTo>
                <a:lnTo>
                  <a:pt x="119507" y="691515"/>
                </a:lnTo>
                <a:lnTo>
                  <a:pt x="119507" y="639826"/>
                </a:lnTo>
                <a:lnTo>
                  <a:pt x="413003" y="639826"/>
                </a:lnTo>
                <a:lnTo>
                  <a:pt x="413003" y="536701"/>
                </a:lnTo>
                <a:lnTo>
                  <a:pt x="119507" y="536701"/>
                </a:lnTo>
                <a:lnTo>
                  <a:pt x="119507" y="485013"/>
                </a:lnTo>
                <a:close/>
              </a:path>
              <a:path w="413384" h="1176654">
                <a:moveTo>
                  <a:pt x="413003" y="0"/>
                </a:moveTo>
                <a:lnTo>
                  <a:pt x="160909" y="0"/>
                </a:lnTo>
                <a:lnTo>
                  <a:pt x="160909" y="536701"/>
                </a:lnTo>
                <a:lnTo>
                  <a:pt x="413003" y="536701"/>
                </a:lnTo>
                <a:lnTo>
                  <a:pt x="41300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5056" y="4744211"/>
            <a:ext cx="413384" cy="1176655"/>
          </a:xfrm>
          <a:custGeom>
            <a:avLst/>
            <a:gdLst/>
            <a:ahLst/>
            <a:cxnLst/>
            <a:rect l="l" t="t" r="r" b="b"/>
            <a:pathLst>
              <a:path w="413384" h="1176654">
                <a:moveTo>
                  <a:pt x="0" y="588263"/>
                </a:moveTo>
                <a:lnTo>
                  <a:pt x="119507" y="485013"/>
                </a:lnTo>
                <a:lnTo>
                  <a:pt x="119507" y="536701"/>
                </a:lnTo>
                <a:lnTo>
                  <a:pt x="160909" y="536701"/>
                </a:lnTo>
                <a:lnTo>
                  <a:pt x="160909" y="0"/>
                </a:lnTo>
                <a:lnTo>
                  <a:pt x="413003" y="0"/>
                </a:lnTo>
                <a:lnTo>
                  <a:pt x="413003" y="1176528"/>
                </a:lnTo>
                <a:lnTo>
                  <a:pt x="160909" y="1176528"/>
                </a:lnTo>
                <a:lnTo>
                  <a:pt x="160909" y="639826"/>
                </a:lnTo>
                <a:lnTo>
                  <a:pt x="119507" y="639826"/>
                </a:lnTo>
                <a:lnTo>
                  <a:pt x="119507" y="691515"/>
                </a:lnTo>
                <a:lnTo>
                  <a:pt x="0" y="588263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112000" y="4771720"/>
            <a:ext cx="2044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0" dirty="0">
                <a:latin typeface="微軟正黑體"/>
                <a:cs typeface="微軟正黑體"/>
              </a:rPr>
              <a:t>匯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微軟正黑體"/>
                <a:cs typeface="微軟正黑體"/>
              </a:rPr>
              <a:t>集</a:t>
            </a:r>
            <a:endParaRPr sz="14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微軟正黑體"/>
                <a:cs typeface="微軟正黑體"/>
              </a:rPr>
              <a:t>+</a:t>
            </a:r>
            <a:endParaRPr sz="1400">
              <a:latin typeface="微軟正黑體"/>
              <a:cs typeface="微軟正黑體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微軟正黑體"/>
                <a:cs typeface="微軟正黑體"/>
              </a:rPr>
              <a:t>協 同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23758" y="4706492"/>
            <a:ext cx="918844" cy="1229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 marR="4572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軟正黑體"/>
                <a:cs typeface="微軟正黑體"/>
              </a:rPr>
              <a:t>導入民間 教育資源</a:t>
            </a:r>
            <a:endParaRPr sz="1600"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1400" b="1" dirty="0">
                <a:latin typeface="微軟正黑體"/>
                <a:cs typeface="微軟正黑體"/>
              </a:rPr>
              <a:t>（</a:t>
            </a:r>
            <a:r>
              <a:rPr sz="1400" b="1" dirty="0">
                <a:solidFill>
                  <a:srgbClr val="1F3863"/>
                </a:solidFill>
                <a:latin typeface="微軟正黑體"/>
                <a:cs typeface="微軟正黑體"/>
              </a:rPr>
              <a:t>優質資源 共享、友善 合作環</a:t>
            </a:r>
            <a:r>
              <a:rPr sz="1400" b="1" spc="-10" dirty="0">
                <a:solidFill>
                  <a:srgbClr val="1F3863"/>
                </a:solidFill>
                <a:latin typeface="微軟正黑體"/>
                <a:cs typeface="微軟正黑體"/>
              </a:rPr>
              <a:t>境</a:t>
            </a:r>
            <a:r>
              <a:rPr sz="1400" b="1" dirty="0">
                <a:latin typeface="微軟正黑體"/>
                <a:cs typeface="微軟正黑體"/>
              </a:rPr>
              <a:t>）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559040" y="4325111"/>
            <a:ext cx="1330960" cy="1873250"/>
          </a:xfrm>
          <a:custGeom>
            <a:avLst/>
            <a:gdLst/>
            <a:ahLst/>
            <a:cxnLst/>
            <a:rect l="l" t="t" r="r" b="b"/>
            <a:pathLst>
              <a:path w="1330959" h="1873250">
                <a:moveTo>
                  <a:pt x="0" y="221742"/>
                </a:moveTo>
                <a:lnTo>
                  <a:pt x="4506" y="177063"/>
                </a:lnTo>
                <a:lnTo>
                  <a:pt x="17430" y="135445"/>
                </a:lnTo>
                <a:lnTo>
                  <a:pt x="37879" y="97780"/>
                </a:lnTo>
                <a:lnTo>
                  <a:pt x="64960" y="64960"/>
                </a:lnTo>
                <a:lnTo>
                  <a:pt x="97780" y="37879"/>
                </a:lnTo>
                <a:lnTo>
                  <a:pt x="135445" y="17430"/>
                </a:lnTo>
                <a:lnTo>
                  <a:pt x="177063" y="4506"/>
                </a:lnTo>
                <a:lnTo>
                  <a:pt x="221741" y="0"/>
                </a:lnTo>
                <a:lnTo>
                  <a:pt x="1108709" y="0"/>
                </a:lnTo>
                <a:lnTo>
                  <a:pt x="1153388" y="4506"/>
                </a:lnTo>
                <a:lnTo>
                  <a:pt x="1195006" y="17430"/>
                </a:lnTo>
                <a:lnTo>
                  <a:pt x="1232671" y="37879"/>
                </a:lnTo>
                <a:lnTo>
                  <a:pt x="1265491" y="64960"/>
                </a:lnTo>
                <a:lnTo>
                  <a:pt x="1292572" y="97780"/>
                </a:lnTo>
                <a:lnTo>
                  <a:pt x="1313021" y="135445"/>
                </a:lnTo>
                <a:lnTo>
                  <a:pt x="1325945" y="177063"/>
                </a:lnTo>
                <a:lnTo>
                  <a:pt x="1330452" y="221742"/>
                </a:lnTo>
                <a:lnTo>
                  <a:pt x="1330452" y="1651253"/>
                </a:lnTo>
                <a:lnTo>
                  <a:pt x="1325945" y="1695943"/>
                </a:lnTo>
                <a:lnTo>
                  <a:pt x="1313021" y="1737566"/>
                </a:lnTo>
                <a:lnTo>
                  <a:pt x="1292572" y="1775232"/>
                </a:lnTo>
                <a:lnTo>
                  <a:pt x="1265491" y="1808049"/>
                </a:lnTo>
                <a:lnTo>
                  <a:pt x="1232671" y="1835126"/>
                </a:lnTo>
                <a:lnTo>
                  <a:pt x="1195006" y="1855570"/>
                </a:lnTo>
                <a:lnTo>
                  <a:pt x="1153388" y="1868491"/>
                </a:lnTo>
                <a:lnTo>
                  <a:pt x="1108709" y="1872995"/>
                </a:lnTo>
                <a:lnTo>
                  <a:pt x="221741" y="1872995"/>
                </a:lnTo>
                <a:lnTo>
                  <a:pt x="177063" y="1868491"/>
                </a:lnTo>
                <a:lnTo>
                  <a:pt x="135445" y="1855570"/>
                </a:lnTo>
                <a:lnTo>
                  <a:pt x="97780" y="1835126"/>
                </a:lnTo>
                <a:lnTo>
                  <a:pt x="64960" y="1808049"/>
                </a:lnTo>
                <a:lnTo>
                  <a:pt x="37879" y="1775232"/>
                </a:lnTo>
                <a:lnTo>
                  <a:pt x="17430" y="1737566"/>
                </a:lnTo>
                <a:lnTo>
                  <a:pt x="4506" y="1695943"/>
                </a:lnTo>
                <a:lnTo>
                  <a:pt x="0" y="1651253"/>
                </a:lnTo>
                <a:lnTo>
                  <a:pt x="0" y="22174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459" y="2013204"/>
            <a:ext cx="1544320" cy="4361815"/>
          </a:xfrm>
          <a:custGeom>
            <a:avLst/>
            <a:gdLst/>
            <a:ahLst/>
            <a:cxnLst/>
            <a:rect l="l" t="t" r="r" b="b"/>
            <a:pathLst>
              <a:path w="1544320" h="4361815">
                <a:moveTo>
                  <a:pt x="1286510" y="0"/>
                </a:moveTo>
                <a:lnTo>
                  <a:pt x="257314" y="0"/>
                </a:lnTo>
                <a:lnTo>
                  <a:pt x="211061" y="4145"/>
                </a:lnTo>
                <a:lnTo>
                  <a:pt x="167528" y="16096"/>
                </a:lnTo>
                <a:lnTo>
                  <a:pt x="127442" y="35127"/>
                </a:lnTo>
                <a:lnTo>
                  <a:pt x="91529" y="60511"/>
                </a:lnTo>
                <a:lnTo>
                  <a:pt x="60516" y="91521"/>
                </a:lnTo>
                <a:lnTo>
                  <a:pt x="35130" y="127432"/>
                </a:lnTo>
                <a:lnTo>
                  <a:pt x="16098" y="167517"/>
                </a:lnTo>
                <a:lnTo>
                  <a:pt x="4145" y="211049"/>
                </a:lnTo>
                <a:lnTo>
                  <a:pt x="0" y="257301"/>
                </a:lnTo>
                <a:lnTo>
                  <a:pt x="0" y="4104373"/>
                </a:lnTo>
                <a:lnTo>
                  <a:pt x="4145" y="4150626"/>
                </a:lnTo>
                <a:lnTo>
                  <a:pt x="16098" y="4194159"/>
                </a:lnTo>
                <a:lnTo>
                  <a:pt x="35130" y="4234245"/>
                </a:lnTo>
                <a:lnTo>
                  <a:pt x="60516" y="4270158"/>
                </a:lnTo>
                <a:lnTo>
                  <a:pt x="91529" y="4301171"/>
                </a:lnTo>
                <a:lnTo>
                  <a:pt x="127442" y="4326557"/>
                </a:lnTo>
                <a:lnTo>
                  <a:pt x="167528" y="4345589"/>
                </a:lnTo>
                <a:lnTo>
                  <a:pt x="211061" y="4357542"/>
                </a:lnTo>
                <a:lnTo>
                  <a:pt x="257314" y="4361688"/>
                </a:lnTo>
                <a:lnTo>
                  <a:pt x="1286510" y="4361688"/>
                </a:lnTo>
                <a:lnTo>
                  <a:pt x="1332762" y="4357542"/>
                </a:lnTo>
                <a:lnTo>
                  <a:pt x="1376294" y="4345589"/>
                </a:lnTo>
                <a:lnTo>
                  <a:pt x="1416379" y="4326557"/>
                </a:lnTo>
                <a:lnTo>
                  <a:pt x="1452290" y="4301171"/>
                </a:lnTo>
                <a:lnTo>
                  <a:pt x="1483300" y="4270158"/>
                </a:lnTo>
                <a:lnTo>
                  <a:pt x="1508684" y="4234245"/>
                </a:lnTo>
                <a:lnTo>
                  <a:pt x="1527715" y="4194159"/>
                </a:lnTo>
                <a:lnTo>
                  <a:pt x="1539666" y="4150626"/>
                </a:lnTo>
                <a:lnTo>
                  <a:pt x="1543812" y="4104373"/>
                </a:lnTo>
                <a:lnTo>
                  <a:pt x="1543812" y="257301"/>
                </a:lnTo>
                <a:lnTo>
                  <a:pt x="1539666" y="211049"/>
                </a:lnTo>
                <a:lnTo>
                  <a:pt x="1527715" y="167517"/>
                </a:lnTo>
                <a:lnTo>
                  <a:pt x="1508684" y="127432"/>
                </a:lnTo>
                <a:lnTo>
                  <a:pt x="1483300" y="91521"/>
                </a:lnTo>
                <a:lnTo>
                  <a:pt x="1452290" y="60511"/>
                </a:lnTo>
                <a:lnTo>
                  <a:pt x="1416379" y="35127"/>
                </a:lnTo>
                <a:lnTo>
                  <a:pt x="1376294" y="16096"/>
                </a:lnTo>
                <a:lnTo>
                  <a:pt x="1332762" y="4145"/>
                </a:lnTo>
                <a:lnTo>
                  <a:pt x="128651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459" y="2013204"/>
            <a:ext cx="1544320" cy="4361815"/>
          </a:xfrm>
          <a:custGeom>
            <a:avLst/>
            <a:gdLst/>
            <a:ahLst/>
            <a:cxnLst/>
            <a:rect l="l" t="t" r="r" b="b"/>
            <a:pathLst>
              <a:path w="1544320" h="4361815">
                <a:moveTo>
                  <a:pt x="0" y="257301"/>
                </a:moveTo>
                <a:lnTo>
                  <a:pt x="4145" y="211049"/>
                </a:lnTo>
                <a:lnTo>
                  <a:pt x="16098" y="167517"/>
                </a:lnTo>
                <a:lnTo>
                  <a:pt x="35130" y="127432"/>
                </a:lnTo>
                <a:lnTo>
                  <a:pt x="60516" y="91521"/>
                </a:lnTo>
                <a:lnTo>
                  <a:pt x="91529" y="60511"/>
                </a:lnTo>
                <a:lnTo>
                  <a:pt x="127442" y="35127"/>
                </a:lnTo>
                <a:lnTo>
                  <a:pt x="167528" y="16096"/>
                </a:lnTo>
                <a:lnTo>
                  <a:pt x="211061" y="4145"/>
                </a:lnTo>
                <a:lnTo>
                  <a:pt x="257314" y="0"/>
                </a:lnTo>
                <a:lnTo>
                  <a:pt x="1286510" y="0"/>
                </a:lnTo>
                <a:lnTo>
                  <a:pt x="1332762" y="4145"/>
                </a:lnTo>
                <a:lnTo>
                  <a:pt x="1376294" y="16096"/>
                </a:lnTo>
                <a:lnTo>
                  <a:pt x="1416379" y="35127"/>
                </a:lnTo>
                <a:lnTo>
                  <a:pt x="1452290" y="60511"/>
                </a:lnTo>
                <a:lnTo>
                  <a:pt x="1483300" y="91521"/>
                </a:lnTo>
                <a:lnTo>
                  <a:pt x="1508684" y="127432"/>
                </a:lnTo>
                <a:lnTo>
                  <a:pt x="1527715" y="167517"/>
                </a:lnTo>
                <a:lnTo>
                  <a:pt x="1539666" y="211049"/>
                </a:lnTo>
                <a:lnTo>
                  <a:pt x="1543812" y="257301"/>
                </a:lnTo>
                <a:lnTo>
                  <a:pt x="1543812" y="4104373"/>
                </a:lnTo>
                <a:lnTo>
                  <a:pt x="1539666" y="4150626"/>
                </a:lnTo>
                <a:lnTo>
                  <a:pt x="1527715" y="4194159"/>
                </a:lnTo>
                <a:lnTo>
                  <a:pt x="1508684" y="4234245"/>
                </a:lnTo>
                <a:lnTo>
                  <a:pt x="1483300" y="4270158"/>
                </a:lnTo>
                <a:lnTo>
                  <a:pt x="1452290" y="4301171"/>
                </a:lnTo>
                <a:lnTo>
                  <a:pt x="1416379" y="4326557"/>
                </a:lnTo>
                <a:lnTo>
                  <a:pt x="1376294" y="4345589"/>
                </a:lnTo>
                <a:lnTo>
                  <a:pt x="1332762" y="4357542"/>
                </a:lnTo>
                <a:lnTo>
                  <a:pt x="1286510" y="4361688"/>
                </a:lnTo>
                <a:lnTo>
                  <a:pt x="257314" y="4361688"/>
                </a:lnTo>
                <a:lnTo>
                  <a:pt x="211061" y="4357542"/>
                </a:lnTo>
                <a:lnTo>
                  <a:pt x="167528" y="4345589"/>
                </a:lnTo>
                <a:lnTo>
                  <a:pt x="127442" y="4326557"/>
                </a:lnTo>
                <a:lnTo>
                  <a:pt x="91529" y="4301171"/>
                </a:lnTo>
                <a:lnTo>
                  <a:pt x="60516" y="4270158"/>
                </a:lnTo>
                <a:lnTo>
                  <a:pt x="35130" y="4234245"/>
                </a:lnTo>
                <a:lnTo>
                  <a:pt x="16098" y="4194159"/>
                </a:lnTo>
                <a:lnTo>
                  <a:pt x="4145" y="4150626"/>
                </a:lnTo>
                <a:lnTo>
                  <a:pt x="0" y="4104373"/>
                </a:lnTo>
                <a:lnTo>
                  <a:pt x="0" y="25730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31393" y="2180335"/>
            <a:ext cx="1170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軟正黑體"/>
                <a:cs typeface="微軟正黑體"/>
              </a:rPr>
              <a:t>示範及輔導</a:t>
            </a:r>
            <a:endParaRPr sz="180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微軟正黑體"/>
                <a:cs typeface="微軟正黑體"/>
              </a:rPr>
              <a:t>機制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80121" y="1962274"/>
            <a:ext cx="1059815" cy="104076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800" b="1" dirty="0">
                <a:latin typeface="微軟正黑體"/>
                <a:cs typeface="微軟正黑體"/>
              </a:rPr>
              <a:t>公私協力</a:t>
            </a:r>
            <a:endParaRPr sz="1800">
              <a:latin typeface="微軟正黑體"/>
              <a:cs typeface="微軟正黑體"/>
            </a:endParaRPr>
          </a:p>
          <a:p>
            <a:pPr marL="235585" marR="5080">
              <a:lnSpc>
                <a:spcPct val="100000"/>
              </a:lnSpc>
              <a:spcBef>
                <a:spcPts val="935"/>
              </a:spcBef>
            </a:pPr>
            <a:r>
              <a:rPr sz="1600" b="1" spc="-5" dirty="0">
                <a:latin typeface="微軟正黑體"/>
                <a:cs typeface="微軟正黑體"/>
              </a:rPr>
              <a:t>數位教學 增能擴散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70304" y="288036"/>
            <a:ext cx="1058418" cy="10126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27504" y="288036"/>
            <a:ext cx="1058418" cy="1012697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84704" y="288036"/>
            <a:ext cx="1515618" cy="1012697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20084" y="288036"/>
            <a:ext cx="3801617" cy="101269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941957" y="357886"/>
            <a:ext cx="5276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整體規劃</a:t>
            </a:r>
            <a:r>
              <a:rPr sz="4000" dirty="0">
                <a:solidFill>
                  <a:srgbClr val="E36C09"/>
                </a:solidFill>
              </a:rPr>
              <a:t>-</a:t>
            </a:r>
            <a:r>
              <a:rPr dirty="0">
                <a:solidFill>
                  <a:srgbClr val="E36C09"/>
                </a:solidFill>
              </a:rPr>
              <a:t>中小學數位學習</a:t>
            </a:r>
            <a:endParaRPr sz="4000"/>
          </a:p>
        </p:txBody>
      </p:sp>
      <p:sp>
        <p:nvSpPr>
          <p:cNvPr id="63" name="object 63"/>
          <p:cNvSpPr/>
          <p:nvPr/>
        </p:nvSpPr>
        <p:spPr>
          <a:xfrm>
            <a:off x="332993" y="5148834"/>
            <a:ext cx="1382395" cy="646430"/>
          </a:xfrm>
          <a:custGeom>
            <a:avLst/>
            <a:gdLst/>
            <a:ahLst/>
            <a:cxnLst/>
            <a:rect l="l" t="t" r="r" b="b"/>
            <a:pathLst>
              <a:path w="1382395" h="646429">
                <a:moveTo>
                  <a:pt x="0" y="107696"/>
                </a:moveTo>
                <a:lnTo>
                  <a:pt x="8463" y="65793"/>
                </a:lnTo>
                <a:lnTo>
                  <a:pt x="31545" y="31559"/>
                </a:lnTo>
                <a:lnTo>
                  <a:pt x="65777" y="8469"/>
                </a:lnTo>
                <a:lnTo>
                  <a:pt x="107696" y="0"/>
                </a:lnTo>
                <a:lnTo>
                  <a:pt x="1274572" y="0"/>
                </a:lnTo>
                <a:lnTo>
                  <a:pt x="1316474" y="8469"/>
                </a:lnTo>
                <a:lnTo>
                  <a:pt x="1350708" y="31559"/>
                </a:lnTo>
                <a:lnTo>
                  <a:pt x="1373798" y="65793"/>
                </a:lnTo>
                <a:lnTo>
                  <a:pt x="1382268" y="107696"/>
                </a:lnTo>
                <a:lnTo>
                  <a:pt x="1382268" y="538480"/>
                </a:lnTo>
                <a:lnTo>
                  <a:pt x="1373798" y="580398"/>
                </a:lnTo>
                <a:lnTo>
                  <a:pt x="1350708" y="614630"/>
                </a:lnTo>
                <a:lnTo>
                  <a:pt x="1316474" y="637712"/>
                </a:lnTo>
                <a:lnTo>
                  <a:pt x="1274572" y="646176"/>
                </a:lnTo>
                <a:lnTo>
                  <a:pt x="107696" y="646176"/>
                </a:lnTo>
                <a:lnTo>
                  <a:pt x="65777" y="637712"/>
                </a:lnTo>
                <a:lnTo>
                  <a:pt x="31545" y="614630"/>
                </a:lnTo>
                <a:lnTo>
                  <a:pt x="8463" y="580398"/>
                </a:lnTo>
                <a:lnTo>
                  <a:pt x="0" y="538480"/>
                </a:lnTo>
                <a:lnTo>
                  <a:pt x="0" y="107696"/>
                </a:lnTo>
                <a:close/>
              </a:path>
            </a:pathLst>
          </a:custGeom>
          <a:ln w="19812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6155" y="5154167"/>
            <a:ext cx="1082802" cy="454913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463" y="5391911"/>
            <a:ext cx="1488186" cy="45491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03047" y="5206695"/>
            <a:ext cx="1242060" cy="508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05"/>
              </a:lnSpc>
              <a:spcBef>
                <a:spcPts val="95"/>
              </a:spcBef>
            </a:pPr>
            <a:r>
              <a:rPr sz="1600" spc="-10" dirty="0">
                <a:latin typeface="微軟正黑體"/>
                <a:cs typeface="微軟正黑體"/>
              </a:rPr>
              <a:t>新興科技</a:t>
            </a:r>
            <a:endParaRPr sz="1600">
              <a:latin typeface="微軟正黑體"/>
              <a:cs typeface="微軟正黑體"/>
            </a:endParaRPr>
          </a:p>
          <a:p>
            <a:pPr algn="ctr">
              <a:lnSpc>
                <a:spcPts val="1905"/>
              </a:lnSpc>
            </a:pPr>
            <a:r>
              <a:rPr sz="1600" spc="-5" dirty="0">
                <a:latin typeface="微軟正黑體"/>
                <a:cs typeface="微軟正黑體"/>
              </a:rPr>
              <a:t>遠距示範服務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37565" y="3886961"/>
            <a:ext cx="1353820" cy="919480"/>
          </a:xfrm>
          <a:custGeom>
            <a:avLst/>
            <a:gdLst/>
            <a:ahLst/>
            <a:cxnLst/>
            <a:rect l="l" t="t" r="r" b="b"/>
            <a:pathLst>
              <a:path w="1353820" h="919479">
                <a:moveTo>
                  <a:pt x="0" y="153162"/>
                </a:moveTo>
                <a:lnTo>
                  <a:pt x="7807" y="104753"/>
                </a:lnTo>
                <a:lnTo>
                  <a:pt x="29549" y="62709"/>
                </a:lnTo>
                <a:lnTo>
                  <a:pt x="62704" y="29553"/>
                </a:lnTo>
                <a:lnTo>
                  <a:pt x="104748" y="7808"/>
                </a:lnTo>
                <a:lnTo>
                  <a:pt x="153162" y="0"/>
                </a:lnTo>
                <a:lnTo>
                  <a:pt x="1200150" y="0"/>
                </a:lnTo>
                <a:lnTo>
                  <a:pt x="1248558" y="7808"/>
                </a:lnTo>
                <a:lnTo>
                  <a:pt x="1290602" y="29553"/>
                </a:lnTo>
                <a:lnTo>
                  <a:pt x="1323758" y="62709"/>
                </a:lnTo>
                <a:lnTo>
                  <a:pt x="1345503" y="104753"/>
                </a:lnTo>
                <a:lnTo>
                  <a:pt x="1353311" y="153162"/>
                </a:lnTo>
                <a:lnTo>
                  <a:pt x="1353311" y="765810"/>
                </a:lnTo>
                <a:lnTo>
                  <a:pt x="1345503" y="814218"/>
                </a:lnTo>
                <a:lnTo>
                  <a:pt x="1323758" y="856262"/>
                </a:lnTo>
                <a:lnTo>
                  <a:pt x="1290602" y="889418"/>
                </a:lnTo>
                <a:lnTo>
                  <a:pt x="1248558" y="911163"/>
                </a:lnTo>
                <a:lnTo>
                  <a:pt x="1200150" y="918971"/>
                </a:lnTo>
                <a:lnTo>
                  <a:pt x="153162" y="918971"/>
                </a:lnTo>
                <a:lnTo>
                  <a:pt x="104748" y="911163"/>
                </a:lnTo>
                <a:lnTo>
                  <a:pt x="62704" y="889418"/>
                </a:lnTo>
                <a:lnTo>
                  <a:pt x="29549" y="856262"/>
                </a:lnTo>
                <a:lnTo>
                  <a:pt x="7807" y="814218"/>
                </a:lnTo>
                <a:lnTo>
                  <a:pt x="0" y="765810"/>
                </a:lnTo>
                <a:lnTo>
                  <a:pt x="0" y="153162"/>
                </a:lnTo>
                <a:close/>
              </a:path>
            </a:pathLst>
          </a:custGeom>
          <a:ln w="198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2900" y="3904488"/>
            <a:ext cx="1082802" cy="454913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3667" y="3904488"/>
            <a:ext cx="538721" cy="45491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4904" y="4148328"/>
            <a:ext cx="474713" cy="454913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7595" y="4148328"/>
            <a:ext cx="474713" cy="454913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0287" y="4148328"/>
            <a:ext cx="880110" cy="454913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487" y="4387596"/>
            <a:ext cx="1082802" cy="454913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61873" y="3957904"/>
            <a:ext cx="1103630" cy="75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4450" marR="5080" indent="-32384" algn="just">
              <a:lnSpc>
                <a:spcPct val="99100"/>
              </a:lnSpc>
              <a:spcBef>
                <a:spcPts val="114"/>
              </a:spcBef>
            </a:pPr>
            <a:r>
              <a:rPr sz="1600" spc="-10" dirty="0">
                <a:latin typeface="微軟正黑體"/>
                <a:cs typeface="微軟正黑體"/>
              </a:rPr>
              <a:t>偏鄉學校5G </a:t>
            </a:r>
            <a:r>
              <a:rPr sz="1600" spc="-5" dirty="0">
                <a:latin typeface="微軟正黑體"/>
                <a:cs typeface="微軟正黑體"/>
              </a:rPr>
              <a:t>應用教學與 學習示範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88008" y="3749052"/>
            <a:ext cx="518147" cy="848855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49729" y="3838194"/>
            <a:ext cx="396240" cy="635635"/>
          </a:xfrm>
          <a:custGeom>
            <a:avLst/>
            <a:gdLst/>
            <a:ahLst/>
            <a:cxnLst/>
            <a:rect l="l" t="t" r="r" b="b"/>
            <a:pathLst>
              <a:path w="396239" h="635635">
                <a:moveTo>
                  <a:pt x="198119" y="0"/>
                </a:moveTo>
                <a:lnTo>
                  <a:pt x="198119" y="158876"/>
                </a:lnTo>
                <a:lnTo>
                  <a:pt x="0" y="158876"/>
                </a:lnTo>
                <a:lnTo>
                  <a:pt x="0" y="476630"/>
                </a:lnTo>
                <a:lnTo>
                  <a:pt x="198119" y="476630"/>
                </a:lnTo>
                <a:lnTo>
                  <a:pt x="198119" y="635507"/>
                </a:lnTo>
                <a:lnTo>
                  <a:pt x="396239" y="317753"/>
                </a:lnTo>
                <a:lnTo>
                  <a:pt x="1981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49729" y="3838194"/>
            <a:ext cx="396240" cy="635635"/>
          </a:xfrm>
          <a:custGeom>
            <a:avLst/>
            <a:gdLst/>
            <a:ahLst/>
            <a:cxnLst/>
            <a:rect l="l" t="t" r="r" b="b"/>
            <a:pathLst>
              <a:path w="396239" h="635635">
                <a:moveTo>
                  <a:pt x="0" y="158876"/>
                </a:moveTo>
                <a:lnTo>
                  <a:pt x="198119" y="158876"/>
                </a:lnTo>
                <a:lnTo>
                  <a:pt x="198119" y="0"/>
                </a:lnTo>
                <a:lnTo>
                  <a:pt x="396239" y="317753"/>
                </a:lnTo>
                <a:lnTo>
                  <a:pt x="198119" y="635507"/>
                </a:lnTo>
                <a:lnTo>
                  <a:pt x="198119" y="476630"/>
                </a:lnTo>
                <a:lnTo>
                  <a:pt x="0" y="476630"/>
                </a:lnTo>
                <a:lnTo>
                  <a:pt x="0" y="15887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5854" y="3019805"/>
            <a:ext cx="1355090" cy="646430"/>
          </a:xfrm>
          <a:custGeom>
            <a:avLst/>
            <a:gdLst/>
            <a:ahLst/>
            <a:cxnLst/>
            <a:rect l="l" t="t" r="r" b="b"/>
            <a:pathLst>
              <a:path w="1355089" h="646429">
                <a:moveTo>
                  <a:pt x="0" y="107696"/>
                </a:moveTo>
                <a:lnTo>
                  <a:pt x="8463" y="65793"/>
                </a:lnTo>
                <a:lnTo>
                  <a:pt x="31545" y="31559"/>
                </a:lnTo>
                <a:lnTo>
                  <a:pt x="65777" y="8469"/>
                </a:lnTo>
                <a:lnTo>
                  <a:pt x="107696" y="0"/>
                </a:lnTo>
                <a:lnTo>
                  <a:pt x="1247140" y="0"/>
                </a:lnTo>
                <a:lnTo>
                  <a:pt x="1289042" y="8469"/>
                </a:lnTo>
                <a:lnTo>
                  <a:pt x="1323276" y="31559"/>
                </a:lnTo>
                <a:lnTo>
                  <a:pt x="1346366" y="65793"/>
                </a:lnTo>
                <a:lnTo>
                  <a:pt x="1354836" y="107696"/>
                </a:lnTo>
                <a:lnTo>
                  <a:pt x="1354836" y="538480"/>
                </a:lnTo>
                <a:lnTo>
                  <a:pt x="1346366" y="580382"/>
                </a:lnTo>
                <a:lnTo>
                  <a:pt x="1323276" y="614616"/>
                </a:lnTo>
                <a:lnTo>
                  <a:pt x="1289042" y="637706"/>
                </a:lnTo>
                <a:lnTo>
                  <a:pt x="1247140" y="646176"/>
                </a:lnTo>
                <a:lnTo>
                  <a:pt x="107696" y="646176"/>
                </a:lnTo>
                <a:lnTo>
                  <a:pt x="65777" y="637706"/>
                </a:lnTo>
                <a:lnTo>
                  <a:pt x="31545" y="614616"/>
                </a:lnTo>
                <a:lnTo>
                  <a:pt x="8463" y="580382"/>
                </a:lnTo>
                <a:lnTo>
                  <a:pt x="0" y="538480"/>
                </a:lnTo>
                <a:lnTo>
                  <a:pt x="0" y="107696"/>
                </a:lnTo>
                <a:close/>
              </a:path>
            </a:pathLst>
          </a:custGeom>
          <a:ln w="19812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3191" y="3025139"/>
            <a:ext cx="1285494" cy="454913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3776" y="3264408"/>
            <a:ext cx="1082802" cy="454913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13080" y="3077972"/>
            <a:ext cx="1038860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13030" marR="5080" indent="-100965">
              <a:lnSpc>
                <a:spcPts val="1880"/>
              </a:lnSpc>
              <a:spcBef>
                <a:spcPts val="190"/>
              </a:spcBef>
            </a:pPr>
            <a:r>
              <a:rPr sz="1600" spc="-5" dirty="0">
                <a:latin typeface="微軟正黑體"/>
                <a:cs typeface="微軟正黑體"/>
              </a:rPr>
              <a:t>適性教學與 學習示範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5400" y="1149795"/>
            <a:ext cx="66300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標楷體"/>
                <a:cs typeface="標楷體"/>
              </a:rPr>
              <a:t>以</a:t>
            </a:r>
            <a:r>
              <a:rPr sz="4000" b="1" spc="-10" dirty="0">
                <a:solidFill>
                  <a:srgbClr val="FF0000"/>
                </a:solidFill>
                <a:latin typeface="標楷體"/>
                <a:cs typeface="標楷體"/>
              </a:rPr>
              <a:t>數</a:t>
            </a:r>
            <a:r>
              <a:rPr sz="4000" b="1" spc="-15" dirty="0">
                <a:solidFill>
                  <a:srgbClr val="FF0000"/>
                </a:solidFill>
                <a:latin typeface="標楷體"/>
                <a:cs typeface="標楷體"/>
              </a:rPr>
              <a:t>位</a:t>
            </a:r>
            <a:r>
              <a:rPr sz="4000" b="1" spc="-10" dirty="0">
                <a:solidFill>
                  <a:srgbClr val="FF0000"/>
                </a:solidFill>
                <a:latin typeface="標楷體"/>
                <a:cs typeface="標楷體"/>
              </a:rPr>
              <a:t>學習改</a:t>
            </a:r>
            <a:r>
              <a:rPr sz="4000" b="1" dirty="0">
                <a:solidFill>
                  <a:srgbClr val="FF0000"/>
                </a:solidFill>
                <a:latin typeface="標楷體"/>
                <a:cs typeface="標楷體"/>
              </a:rPr>
              <a:t>善</a:t>
            </a:r>
            <a:r>
              <a:rPr sz="4000" b="1" spc="-10" dirty="0">
                <a:solidFill>
                  <a:srgbClr val="FF0000"/>
                </a:solidFill>
                <a:latin typeface="標楷體"/>
                <a:cs typeface="標楷體"/>
              </a:rPr>
              <a:t>學生學習成效</a:t>
            </a:r>
            <a:endParaRPr sz="4000" dirty="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949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8976"/>
            <a:ext cx="813816" cy="8138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3139" y="216408"/>
            <a:ext cx="4722114" cy="11193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4638" y="350900"/>
            <a:ext cx="4088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數位學習推動重點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6570726" y="3156966"/>
            <a:ext cx="1970405" cy="234950"/>
          </a:xfrm>
          <a:custGeom>
            <a:avLst/>
            <a:gdLst/>
            <a:ahLst/>
            <a:cxnLst/>
            <a:rect l="l" t="t" r="r" b="b"/>
            <a:pathLst>
              <a:path w="1970404" h="234950">
                <a:moveTo>
                  <a:pt x="0" y="0"/>
                </a:moveTo>
                <a:lnTo>
                  <a:pt x="0" y="159766"/>
                </a:lnTo>
                <a:lnTo>
                  <a:pt x="1970024" y="159766"/>
                </a:lnTo>
                <a:lnTo>
                  <a:pt x="1970024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0726" y="3156966"/>
            <a:ext cx="985519" cy="234950"/>
          </a:xfrm>
          <a:custGeom>
            <a:avLst/>
            <a:gdLst/>
            <a:ahLst/>
            <a:cxnLst/>
            <a:rect l="l" t="t" r="r" b="b"/>
            <a:pathLst>
              <a:path w="985520" h="234950">
                <a:moveTo>
                  <a:pt x="0" y="0"/>
                </a:moveTo>
                <a:lnTo>
                  <a:pt x="0" y="159766"/>
                </a:lnTo>
                <a:lnTo>
                  <a:pt x="985012" y="159766"/>
                </a:lnTo>
                <a:lnTo>
                  <a:pt x="985012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0726" y="31569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4697" y="3156966"/>
            <a:ext cx="985519" cy="234950"/>
          </a:xfrm>
          <a:custGeom>
            <a:avLst/>
            <a:gdLst/>
            <a:ahLst/>
            <a:cxnLst/>
            <a:rect l="l" t="t" r="r" b="b"/>
            <a:pathLst>
              <a:path w="985520" h="234950">
                <a:moveTo>
                  <a:pt x="985011" y="0"/>
                </a:moveTo>
                <a:lnTo>
                  <a:pt x="985011" y="159766"/>
                </a:lnTo>
                <a:lnTo>
                  <a:pt x="0" y="159766"/>
                </a:lnTo>
                <a:lnTo>
                  <a:pt x="0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0194" y="3156966"/>
            <a:ext cx="1970405" cy="234950"/>
          </a:xfrm>
          <a:custGeom>
            <a:avLst/>
            <a:gdLst/>
            <a:ahLst/>
            <a:cxnLst/>
            <a:rect l="l" t="t" r="r" b="b"/>
            <a:pathLst>
              <a:path w="1970404" h="234950">
                <a:moveTo>
                  <a:pt x="1970024" y="0"/>
                </a:moveTo>
                <a:lnTo>
                  <a:pt x="1970024" y="159766"/>
                </a:lnTo>
                <a:lnTo>
                  <a:pt x="0" y="159766"/>
                </a:lnTo>
                <a:lnTo>
                  <a:pt x="0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7410" y="3156966"/>
            <a:ext cx="1477645" cy="234950"/>
          </a:xfrm>
          <a:custGeom>
            <a:avLst/>
            <a:gdLst/>
            <a:ahLst/>
            <a:cxnLst/>
            <a:rect l="l" t="t" r="r" b="b"/>
            <a:pathLst>
              <a:path w="1477645" h="234950">
                <a:moveTo>
                  <a:pt x="0" y="0"/>
                </a:moveTo>
                <a:lnTo>
                  <a:pt x="0" y="159766"/>
                </a:lnTo>
                <a:lnTo>
                  <a:pt x="1477517" y="159766"/>
                </a:lnTo>
                <a:lnTo>
                  <a:pt x="1477517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7410" y="3156966"/>
            <a:ext cx="492759" cy="234950"/>
          </a:xfrm>
          <a:custGeom>
            <a:avLst/>
            <a:gdLst/>
            <a:ahLst/>
            <a:cxnLst/>
            <a:rect l="l" t="t" r="r" b="b"/>
            <a:pathLst>
              <a:path w="492760" h="234950">
                <a:moveTo>
                  <a:pt x="0" y="0"/>
                </a:moveTo>
                <a:lnTo>
                  <a:pt x="0" y="159766"/>
                </a:lnTo>
                <a:lnTo>
                  <a:pt x="492506" y="159766"/>
                </a:lnTo>
                <a:lnTo>
                  <a:pt x="492506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5157" y="3156966"/>
            <a:ext cx="492759" cy="234950"/>
          </a:xfrm>
          <a:custGeom>
            <a:avLst/>
            <a:gdLst/>
            <a:ahLst/>
            <a:cxnLst/>
            <a:rect l="l" t="t" r="r" b="b"/>
            <a:pathLst>
              <a:path w="492760" h="234950">
                <a:moveTo>
                  <a:pt x="492506" y="0"/>
                </a:moveTo>
                <a:lnTo>
                  <a:pt x="492506" y="159766"/>
                </a:lnTo>
                <a:lnTo>
                  <a:pt x="0" y="159766"/>
                </a:lnTo>
                <a:lnTo>
                  <a:pt x="0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654" y="3156966"/>
            <a:ext cx="1477645" cy="234950"/>
          </a:xfrm>
          <a:custGeom>
            <a:avLst/>
            <a:gdLst/>
            <a:ahLst/>
            <a:cxnLst/>
            <a:rect l="l" t="t" r="r" b="b"/>
            <a:pathLst>
              <a:path w="1477645" h="234950">
                <a:moveTo>
                  <a:pt x="1477518" y="0"/>
                </a:moveTo>
                <a:lnTo>
                  <a:pt x="1477518" y="159766"/>
                </a:lnTo>
                <a:lnTo>
                  <a:pt x="0" y="159766"/>
                </a:lnTo>
                <a:lnTo>
                  <a:pt x="0" y="234442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2809" y="1899666"/>
            <a:ext cx="1859280" cy="512445"/>
          </a:xfrm>
          <a:custGeom>
            <a:avLst/>
            <a:gdLst/>
            <a:ahLst/>
            <a:cxnLst/>
            <a:rect l="l" t="t" r="r" b="b"/>
            <a:pathLst>
              <a:path w="1859279" h="512444">
                <a:moveTo>
                  <a:pt x="1808099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1"/>
                </a:lnTo>
                <a:lnTo>
                  <a:pt x="0" y="460883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3"/>
                </a:lnTo>
                <a:lnTo>
                  <a:pt x="1808099" y="512063"/>
                </a:lnTo>
                <a:lnTo>
                  <a:pt x="1827990" y="508031"/>
                </a:lnTo>
                <a:lnTo>
                  <a:pt x="1844262" y="497046"/>
                </a:lnTo>
                <a:lnTo>
                  <a:pt x="1855247" y="480774"/>
                </a:lnTo>
                <a:lnTo>
                  <a:pt x="1859279" y="460883"/>
                </a:lnTo>
                <a:lnTo>
                  <a:pt x="1859279" y="51181"/>
                </a:lnTo>
                <a:lnTo>
                  <a:pt x="1855247" y="31289"/>
                </a:lnTo>
                <a:lnTo>
                  <a:pt x="1844262" y="15017"/>
                </a:lnTo>
                <a:lnTo>
                  <a:pt x="1827990" y="4032"/>
                </a:lnTo>
                <a:lnTo>
                  <a:pt x="180809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2809" y="1899666"/>
            <a:ext cx="1859280" cy="512445"/>
          </a:xfrm>
          <a:custGeom>
            <a:avLst/>
            <a:gdLst/>
            <a:ahLst/>
            <a:cxnLst/>
            <a:rect l="l" t="t" r="r" b="b"/>
            <a:pathLst>
              <a:path w="1859279" h="512444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1808099" y="0"/>
                </a:lnTo>
                <a:lnTo>
                  <a:pt x="1827990" y="4032"/>
                </a:lnTo>
                <a:lnTo>
                  <a:pt x="1844262" y="15017"/>
                </a:lnTo>
                <a:lnTo>
                  <a:pt x="1855247" y="31289"/>
                </a:lnTo>
                <a:lnTo>
                  <a:pt x="1859279" y="51181"/>
                </a:lnTo>
                <a:lnTo>
                  <a:pt x="1859279" y="460883"/>
                </a:lnTo>
                <a:lnTo>
                  <a:pt x="1855247" y="480774"/>
                </a:lnTo>
                <a:lnTo>
                  <a:pt x="1844262" y="497046"/>
                </a:lnTo>
                <a:lnTo>
                  <a:pt x="1827990" y="508031"/>
                </a:lnTo>
                <a:lnTo>
                  <a:pt x="1808099" y="512063"/>
                </a:lnTo>
                <a:lnTo>
                  <a:pt x="51180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3"/>
                </a:lnTo>
                <a:lnTo>
                  <a:pt x="0" y="5118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2726" y="1985010"/>
            <a:ext cx="1859280" cy="512445"/>
          </a:xfrm>
          <a:custGeom>
            <a:avLst/>
            <a:gdLst/>
            <a:ahLst/>
            <a:cxnLst/>
            <a:rect l="l" t="t" r="r" b="b"/>
            <a:pathLst>
              <a:path w="1859279" h="512444">
                <a:moveTo>
                  <a:pt x="1808099" y="0"/>
                </a:moveTo>
                <a:lnTo>
                  <a:pt x="51181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2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1" y="512063"/>
                </a:lnTo>
                <a:lnTo>
                  <a:pt x="1808099" y="512063"/>
                </a:lnTo>
                <a:lnTo>
                  <a:pt x="1827990" y="508031"/>
                </a:lnTo>
                <a:lnTo>
                  <a:pt x="1844262" y="497046"/>
                </a:lnTo>
                <a:lnTo>
                  <a:pt x="1855247" y="480774"/>
                </a:lnTo>
                <a:lnTo>
                  <a:pt x="1859279" y="460882"/>
                </a:lnTo>
                <a:lnTo>
                  <a:pt x="1859279" y="51180"/>
                </a:lnTo>
                <a:lnTo>
                  <a:pt x="1855247" y="31289"/>
                </a:lnTo>
                <a:lnTo>
                  <a:pt x="1844262" y="15017"/>
                </a:lnTo>
                <a:lnTo>
                  <a:pt x="1827990" y="4032"/>
                </a:lnTo>
                <a:lnTo>
                  <a:pt x="18080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2726" y="1985010"/>
            <a:ext cx="1859280" cy="512445"/>
          </a:xfrm>
          <a:custGeom>
            <a:avLst/>
            <a:gdLst/>
            <a:ahLst/>
            <a:cxnLst/>
            <a:rect l="l" t="t" r="r" b="b"/>
            <a:pathLst>
              <a:path w="1859279" h="512444">
                <a:moveTo>
                  <a:pt x="0" y="51180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808099" y="0"/>
                </a:lnTo>
                <a:lnTo>
                  <a:pt x="1827990" y="4032"/>
                </a:lnTo>
                <a:lnTo>
                  <a:pt x="1844262" y="15017"/>
                </a:lnTo>
                <a:lnTo>
                  <a:pt x="1855247" y="31289"/>
                </a:lnTo>
                <a:lnTo>
                  <a:pt x="1859279" y="51180"/>
                </a:lnTo>
                <a:lnTo>
                  <a:pt x="1859279" y="460882"/>
                </a:lnTo>
                <a:lnTo>
                  <a:pt x="1855247" y="480774"/>
                </a:lnTo>
                <a:lnTo>
                  <a:pt x="1844262" y="497046"/>
                </a:lnTo>
                <a:lnTo>
                  <a:pt x="1827990" y="508031"/>
                </a:lnTo>
                <a:lnTo>
                  <a:pt x="1808099" y="512063"/>
                </a:lnTo>
                <a:lnTo>
                  <a:pt x="51181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2"/>
                </a:lnTo>
                <a:lnTo>
                  <a:pt x="0" y="5118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29303" y="200507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標楷體"/>
                <a:cs typeface="標楷體"/>
              </a:rPr>
              <a:t>數位學習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4950" y="2646426"/>
            <a:ext cx="1264920" cy="510540"/>
          </a:xfrm>
          <a:custGeom>
            <a:avLst/>
            <a:gdLst/>
            <a:ahLst/>
            <a:cxnLst/>
            <a:rect l="l" t="t" r="r" b="b"/>
            <a:pathLst>
              <a:path w="1264920" h="510539">
                <a:moveTo>
                  <a:pt x="121386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459486"/>
                </a:lnTo>
                <a:lnTo>
                  <a:pt x="4012" y="479357"/>
                </a:lnTo>
                <a:lnTo>
                  <a:pt x="14954" y="495585"/>
                </a:lnTo>
                <a:lnTo>
                  <a:pt x="31182" y="506527"/>
                </a:lnTo>
                <a:lnTo>
                  <a:pt x="51053" y="510539"/>
                </a:lnTo>
                <a:lnTo>
                  <a:pt x="1213866" y="510539"/>
                </a:lnTo>
                <a:lnTo>
                  <a:pt x="1233737" y="506527"/>
                </a:lnTo>
                <a:lnTo>
                  <a:pt x="1249965" y="495585"/>
                </a:lnTo>
                <a:lnTo>
                  <a:pt x="1260907" y="479357"/>
                </a:lnTo>
                <a:lnTo>
                  <a:pt x="1264920" y="459486"/>
                </a:lnTo>
                <a:lnTo>
                  <a:pt x="1264920" y="51053"/>
                </a:lnTo>
                <a:lnTo>
                  <a:pt x="1260907" y="31182"/>
                </a:lnTo>
                <a:lnTo>
                  <a:pt x="1249965" y="14954"/>
                </a:lnTo>
                <a:lnTo>
                  <a:pt x="1233737" y="4012"/>
                </a:lnTo>
                <a:lnTo>
                  <a:pt x="121386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4950" y="2646426"/>
            <a:ext cx="1264920" cy="510540"/>
          </a:xfrm>
          <a:custGeom>
            <a:avLst/>
            <a:gdLst/>
            <a:ahLst/>
            <a:cxnLst/>
            <a:rect l="l" t="t" r="r" b="b"/>
            <a:pathLst>
              <a:path w="1264920" h="510539">
                <a:moveTo>
                  <a:pt x="0" y="51053"/>
                </a:moveTo>
                <a:lnTo>
                  <a:pt x="4012" y="31182"/>
                </a:lnTo>
                <a:lnTo>
                  <a:pt x="14954" y="14954"/>
                </a:lnTo>
                <a:lnTo>
                  <a:pt x="31182" y="4012"/>
                </a:lnTo>
                <a:lnTo>
                  <a:pt x="51053" y="0"/>
                </a:lnTo>
                <a:lnTo>
                  <a:pt x="1213866" y="0"/>
                </a:lnTo>
                <a:lnTo>
                  <a:pt x="1233737" y="4012"/>
                </a:lnTo>
                <a:lnTo>
                  <a:pt x="1249965" y="14954"/>
                </a:lnTo>
                <a:lnTo>
                  <a:pt x="1260907" y="31182"/>
                </a:lnTo>
                <a:lnTo>
                  <a:pt x="1264920" y="51053"/>
                </a:lnTo>
                <a:lnTo>
                  <a:pt x="1264920" y="459486"/>
                </a:lnTo>
                <a:lnTo>
                  <a:pt x="1260907" y="479357"/>
                </a:lnTo>
                <a:lnTo>
                  <a:pt x="1249965" y="495585"/>
                </a:lnTo>
                <a:lnTo>
                  <a:pt x="1233737" y="506527"/>
                </a:lnTo>
                <a:lnTo>
                  <a:pt x="1213866" y="510539"/>
                </a:lnTo>
                <a:lnTo>
                  <a:pt x="51053" y="510539"/>
                </a:lnTo>
                <a:lnTo>
                  <a:pt x="31182" y="506527"/>
                </a:lnTo>
                <a:lnTo>
                  <a:pt x="14954" y="495585"/>
                </a:lnTo>
                <a:lnTo>
                  <a:pt x="4012" y="479357"/>
                </a:lnTo>
                <a:lnTo>
                  <a:pt x="0" y="459486"/>
                </a:lnTo>
                <a:lnTo>
                  <a:pt x="0" y="5105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3341" y="2730245"/>
            <a:ext cx="1266825" cy="512445"/>
          </a:xfrm>
          <a:custGeom>
            <a:avLst/>
            <a:gdLst/>
            <a:ahLst/>
            <a:cxnLst/>
            <a:rect l="l" t="t" r="r" b="b"/>
            <a:pathLst>
              <a:path w="1266825" h="512444">
                <a:moveTo>
                  <a:pt x="1215263" y="0"/>
                </a:moveTo>
                <a:lnTo>
                  <a:pt x="51181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2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1" y="512063"/>
                </a:lnTo>
                <a:lnTo>
                  <a:pt x="1215263" y="512063"/>
                </a:lnTo>
                <a:lnTo>
                  <a:pt x="1235154" y="508031"/>
                </a:lnTo>
                <a:lnTo>
                  <a:pt x="1251426" y="497046"/>
                </a:lnTo>
                <a:lnTo>
                  <a:pt x="1262411" y="480774"/>
                </a:lnTo>
                <a:lnTo>
                  <a:pt x="1266444" y="460882"/>
                </a:lnTo>
                <a:lnTo>
                  <a:pt x="1266444" y="51180"/>
                </a:lnTo>
                <a:lnTo>
                  <a:pt x="1262411" y="31289"/>
                </a:lnTo>
                <a:lnTo>
                  <a:pt x="1251426" y="15017"/>
                </a:lnTo>
                <a:lnTo>
                  <a:pt x="1235154" y="4032"/>
                </a:lnTo>
                <a:lnTo>
                  <a:pt x="121526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3341" y="2730245"/>
            <a:ext cx="1266825" cy="512445"/>
          </a:xfrm>
          <a:custGeom>
            <a:avLst/>
            <a:gdLst/>
            <a:ahLst/>
            <a:cxnLst/>
            <a:rect l="l" t="t" r="r" b="b"/>
            <a:pathLst>
              <a:path w="1266825" h="512444">
                <a:moveTo>
                  <a:pt x="0" y="51180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215263" y="0"/>
                </a:lnTo>
                <a:lnTo>
                  <a:pt x="1235154" y="4032"/>
                </a:lnTo>
                <a:lnTo>
                  <a:pt x="1251426" y="15017"/>
                </a:lnTo>
                <a:lnTo>
                  <a:pt x="1262411" y="31289"/>
                </a:lnTo>
                <a:lnTo>
                  <a:pt x="1266444" y="51180"/>
                </a:lnTo>
                <a:lnTo>
                  <a:pt x="1266444" y="460882"/>
                </a:lnTo>
                <a:lnTo>
                  <a:pt x="1262411" y="480774"/>
                </a:lnTo>
                <a:lnTo>
                  <a:pt x="1251426" y="497046"/>
                </a:lnTo>
                <a:lnTo>
                  <a:pt x="1235154" y="508031"/>
                </a:lnTo>
                <a:lnTo>
                  <a:pt x="1215263" y="512063"/>
                </a:lnTo>
                <a:lnTo>
                  <a:pt x="51181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2"/>
                </a:lnTo>
                <a:lnTo>
                  <a:pt x="0" y="51180"/>
                </a:lnTo>
                <a:close/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55775" y="280670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數位內容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6793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76" y="0"/>
                </a:moveTo>
                <a:lnTo>
                  <a:pt x="80619" y="0"/>
                </a:lnTo>
                <a:lnTo>
                  <a:pt x="49238" y="6332"/>
                </a:lnTo>
                <a:lnTo>
                  <a:pt x="23612" y="23606"/>
                </a:lnTo>
                <a:lnTo>
                  <a:pt x="6335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5" y="891069"/>
                </a:lnTo>
                <a:lnTo>
                  <a:pt x="23612" y="916701"/>
                </a:lnTo>
                <a:lnTo>
                  <a:pt x="49238" y="933975"/>
                </a:lnTo>
                <a:lnTo>
                  <a:pt x="80619" y="940307"/>
                </a:lnTo>
                <a:lnTo>
                  <a:pt x="725576" y="940307"/>
                </a:lnTo>
                <a:lnTo>
                  <a:pt x="756957" y="933975"/>
                </a:lnTo>
                <a:lnTo>
                  <a:pt x="782583" y="916701"/>
                </a:lnTo>
                <a:lnTo>
                  <a:pt x="799860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0" y="49238"/>
                </a:lnTo>
                <a:lnTo>
                  <a:pt x="782583" y="23606"/>
                </a:lnTo>
                <a:lnTo>
                  <a:pt x="756957" y="6332"/>
                </a:lnTo>
                <a:lnTo>
                  <a:pt x="72557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793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5" y="49238"/>
                </a:lnTo>
                <a:lnTo>
                  <a:pt x="23612" y="23606"/>
                </a:lnTo>
                <a:lnTo>
                  <a:pt x="49238" y="6332"/>
                </a:lnTo>
                <a:lnTo>
                  <a:pt x="80619" y="0"/>
                </a:lnTo>
                <a:lnTo>
                  <a:pt x="725576" y="0"/>
                </a:lnTo>
                <a:lnTo>
                  <a:pt x="756957" y="6332"/>
                </a:lnTo>
                <a:lnTo>
                  <a:pt x="782583" y="23606"/>
                </a:lnTo>
                <a:lnTo>
                  <a:pt x="799860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0" y="891069"/>
                </a:lnTo>
                <a:lnTo>
                  <a:pt x="782583" y="916701"/>
                </a:lnTo>
                <a:lnTo>
                  <a:pt x="756957" y="933975"/>
                </a:lnTo>
                <a:lnTo>
                  <a:pt x="725576" y="940307"/>
                </a:lnTo>
                <a:lnTo>
                  <a:pt x="80619" y="940307"/>
                </a:lnTo>
                <a:lnTo>
                  <a:pt x="49238" y="933975"/>
                </a:lnTo>
                <a:lnTo>
                  <a:pt x="23612" y="916701"/>
                </a:lnTo>
                <a:lnTo>
                  <a:pt x="6335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709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76" y="0"/>
                </a:moveTo>
                <a:lnTo>
                  <a:pt x="80619" y="0"/>
                </a:lnTo>
                <a:lnTo>
                  <a:pt x="49238" y="6332"/>
                </a:lnTo>
                <a:lnTo>
                  <a:pt x="23612" y="23606"/>
                </a:lnTo>
                <a:lnTo>
                  <a:pt x="6335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5" y="891069"/>
                </a:lnTo>
                <a:lnTo>
                  <a:pt x="23612" y="916701"/>
                </a:lnTo>
                <a:lnTo>
                  <a:pt x="49238" y="933975"/>
                </a:lnTo>
                <a:lnTo>
                  <a:pt x="80619" y="940308"/>
                </a:lnTo>
                <a:lnTo>
                  <a:pt x="725576" y="940308"/>
                </a:lnTo>
                <a:lnTo>
                  <a:pt x="756957" y="933975"/>
                </a:lnTo>
                <a:lnTo>
                  <a:pt x="782583" y="916701"/>
                </a:lnTo>
                <a:lnTo>
                  <a:pt x="799860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0" y="49238"/>
                </a:lnTo>
                <a:lnTo>
                  <a:pt x="782583" y="23606"/>
                </a:lnTo>
                <a:lnTo>
                  <a:pt x="756957" y="6332"/>
                </a:lnTo>
                <a:lnTo>
                  <a:pt x="72557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709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5" y="49238"/>
                </a:lnTo>
                <a:lnTo>
                  <a:pt x="23612" y="23606"/>
                </a:lnTo>
                <a:lnTo>
                  <a:pt x="49238" y="6332"/>
                </a:lnTo>
                <a:lnTo>
                  <a:pt x="80619" y="0"/>
                </a:lnTo>
                <a:lnTo>
                  <a:pt x="725576" y="0"/>
                </a:lnTo>
                <a:lnTo>
                  <a:pt x="756957" y="6332"/>
                </a:lnTo>
                <a:lnTo>
                  <a:pt x="782583" y="23606"/>
                </a:lnTo>
                <a:lnTo>
                  <a:pt x="799860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0" y="891069"/>
                </a:lnTo>
                <a:lnTo>
                  <a:pt x="782583" y="916701"/>
                </a:lnTo>
                <a:lnTo>
                  <a:pt x="756957" y="933975"/>
                </a:lnTo>
                <a:lnTo>
                  <a:pt x="725576" y="940308"/>
                </a:lnTo>
                <a:lnTo>
                  <a:pt x="80619" y="940308"/>
                </a:lnTo>
                <a:lnTo>
                  <a:pt x="49238" y="933975"/>
                </a:lnTo>
                <a:lnTo>
                  <a:pt x="23612" y="916701"/>
                </a:lnTo>
                <a:lnTo>
                  <a:pt x="6335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9798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基本學 習內容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42822" y="3391661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80" h="940435">
                <a:moveTo>
                  <a:pt x="724154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7"/>
                </a:lnTo>
                <a:lnTo>
                  <a:pt x="0" y="859789"/>
                </a:lnTo>
                <a:lnTo>
                  <a:pt x="6330" y="891123"/>
                </a:lnTo>
                <a:lnTo>
                  <a:pt x="23590" y="916717"/>
                </a:lnTo>
                <a:lnTo>
                  <a:pt x="49184" y="933977"/>
                </a:lnTo>
                <a:lnTo>
                  <a:pt x="80518" y="940307"/>
                </a:lnTo>
                <a:lnTo>
                  <a:pt x="724154" y="940307"/>
                </a:lnTo>
                <a:lnTo>
                  <a:pt x="755487" y="933977"/>
                </a:lnTo>
                <a:lnTo>
                  <a:pt x="781081" y="916717"/>
                </a:lnTo>
                <a:lnTo>
                  <a:pt x="798341" y="891123"/>
                </a:lnTo>
                <a:lnTo>
                  <a:pt x="804672" y="859789"/>
                </a:lnTo>
                <a:lnTo>
                  <a:pt x="804672" y="80517"/>
                </a:lnTo>
                <a:lnTo>
                  <a:pt x="798341" y="49184"/>
                </a:lnTo>
                <a:lnTo>
                  <a:pt x="781081" y="23590"/>
                </a:lnTo>
                <a:lnTo>
                  <a:pt x="755487" y="6330"/>
                </a:lnTo>
                <a:lnTo>
                  <a:pt x="72415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2822" y="3391661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80" h="940435">
                <a:moveTo>
                  <a:pt x="0" y="80517"/>
                </a:moveTo>
                <a:lnTo>
                  <a:pt x="6330" y="49184"/>
                </a:lnTo>
                <a:lnTo>
                  <a:pt x="23590" y="23590"/>
                </a:lnTo>
                <a:lnTo>
                  <a:pt x="49184" y="6330"/>
                </a:lnTo>
                <a:lnTo>
                  <a:pt x="80518" y="0"/>
                </a:lnTo>
                <a:lnTo>
                  <a:pt x="724154" y="0"/>
                </a:lnTo>
                <a:lnTo>
                  <a:pt x="755487" y="6330"/>
                </a:lnTo>
                <a:lnTo>
                  <a:pt x="781081" y="23590"/>
                </a:lnTo>
                <a:lnTo>
                  <a:pt x="798341" y="49184"/>
                </a:lnTo>
                <a:lnTo>
                  <a:pt x="804672" y="80517"/>
                </a:lnTo>
                <a:lnTo>
                  <a:pt x="804672" y="859789"/>
                </a:lnTo>
                <a:lnTo>
                  <a:pt x="798341" y="891123"/>
                </a:lnTo>
                <a:lnTo>
                  <a:pt x="781081" y="916717"/>
                </a:lnTo>
                <a:lnTo>
                  <a:pt x="755487" y="933977"/>
                </a:lnTo>
                <a:lnTo>
                  <a:pt x="724154" y="940307"/>
                </a:lnTo>
                <a:lnTo>
                  <a:pt x="80518" y="940307"/>
                </a:lnTo>
                <a:lnTo>
                  <a:pt x="49184" y="933977"/>
                </a:lnTo>
                <a:lnTo>
                  <a:pt x="23590" y="916717"/>
                </a:lnTo>
                <a:lnTo>
                  <a:pt x="6330" y="891123"/>
                </a:lnTo>
                <a:lnTo>
                  <a:pt x="0" y="859789"/>
                </a:lnTo>
                <a:lnTo>
                  <a:pt x="0" y="8051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1213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8"/>
                </a:lnTo>
                <a:lnTo>
                  <a:pt x="725551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31213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8"/>
                </a:lnTo>
                <a:lnTo>
                  <a:pt x="80645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54911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學科素 養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27326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7326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4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17242" y="3477005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80" h="940435">
                <a:moveTo>
                  <a:pt x="724153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859790"/>
                </a:lnTo>
                <a:lnTo>
                  <a:pt x="6330" y="891123"/>
                </a:lnTo>
                <a:lnTo>
                  <a:pt x="23590" y="916717"/>
                </a:lnTo>
                <a:lnTo>
                  <a:pt x="49184" y="933977"/>
                </a:lnTo>
                <a:lnTo>
                  <a:pt x="80518" y="940308"/>
                </a:lnTo>
                <a:lnTo>
                  <a:pt x="724153" y="940308"/>
                </a:lnTo>
                <a:lnTo>
                  <a:pt x="755487" y="933977"/>
                </a:lnTo>
                <a:lnTo>
                  <a:pt x="781081" y="916717"/>
                </a:lnTo>
                <a:lnTo>
                  <a:pt x="798341" y="891123"/>
                </a:lnTo>
                <a:lnTo>
                  <a:pt x="804671" y="859790"/>
                </a:lnTo>
                <a:lnTo>
                  <a:pt x="804671" y="80518"/>
                </a:lnTo>
                <a:lnTo>
                  <a:pt x="798341" y="49184"/>
                </a:lnTo>
                <a:lnTo>
                  <a:pt x="781081" y="23590"/>
                </a:lnTo>
                <a:lnTo>
                  <a:pt x="755487" y="6330"/>
                </a:lnTo>
                <a:lnTo>
                  <a:pt x="72415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7242" y="3477005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80" h="940435">
                <a:moveTo>
                  <a:pt x="0" y="80518"/>
                </a:moveTo>
                <a:lnTo>
                  <a:pt x="6330" y="49184"/>
                </a:lnTo>
                <a:lnTo>
                  <a:pt x="23590" y="23590"/>
                </a:lnTo>
                <a:lnTo>
                  <a:pt x="49184" y="6330"/>
                </a:lnTo>
                <a:lnTo>
                  <a:pt x="80518" y="0"/>
                </a:lnTo>
                <a:lnTo>
                  <a:pt x="724153" y="0"/>
                </a:lnTo>
                <a:lnTo>
                  <a:pt x="755487" y="6330"/>
                </a:lnTo>
                <a:lnTo>
                  <a:pt x="781081" y="23590"/>
                </a:lnTo>
                <a:lnTo>
                  <a:pt x="798341" y="49184"/>
                </a:lnTo>
                <a:lnTo>
                  <a:pt x="804671" y="80518"/>
                </a:lnTo>
                <a:lnTo>
                  <a:pt x="804671" y="859790"/>
                </a:lnTo>
                <a:lnTo>
                  <a:pt x="798341" y="891123"/>
                </a:lnTo>
                <a:lnTo>
                  <a:pt x="781081" y="916717"/>
                </a:lnTo>
                <a:lnTo>
                  <a:pt x="755487" y="933977"/>
                </a:lnTo>
                <a:lnTo>
                  <a:pt x="724153" y="940308"/>
                </a:lnTo>
                <a:lnTo>
                  <a:pt x="80518" y="940308"/>
                </a:lnTo>
                <a:lnTo>
                  <a:pt x="49184" y="933977"/>
                </a:lnTo>
                <a:lnTo>
                  <a:pt x="23590" y="916717"/>
                </a:lnTo>
                <a:lnTo>
                  <a:pt x="6330" y="891123"/>
                </a:lnTo>
                <a:lnTo>
                  <a:pt x="0" y="859790"/>
                </a:lnTo>
                <a:lnTo>
                  <a:pt x="0" y="80518"/>
                </a:lnTo>
                <a:close/>
              </a:path>
            </a:pathLst>
          </a:custGeom>
          <a:ln w="25907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40051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核心素 養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11829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0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7"/>
                </a:lnTo>
                <a:lnTo>
                  <a:pt x="725550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1829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0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0" y="940307"/>
                </a:lnTo>
                <a:lnTo>
                  <a:pt x="80644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1746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8"/>
                </a:lnTo>
                <a:lnTo>
                  <a:pt x="725551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1746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8"/>
                </a:lnTo>
                <a:lnTo>
                  <a:pt x="80644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09950" y="3700017"/>
            <a:ext cx="588010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16205" marR="5080" indent="-104139">
              <a:lnSpc>
                <a:spcPts val="1630"/>
              </a:lnSpc>
              <a:spcBef>
                <a:spcPts val="200"/>
              </a:spcBef>
            </a:pPr>
            <a:r>
              <a:rPr sz="1400" spc="-5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5" dirty="0">
                <a:latin typeface="標楷體"/>
                <a:cs typeface="標楷體"/>
              </a:rPr>
              <a:t>應用 </a:t>
            </a:r>
            <a:r>
              <a:rPr sz="1400" dirty="0">
                <a:latin typeface="標楷體"/>
                <a:cs typeface="標楷體"/>
              </a:rPr>
              <a:t>軟體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19978" y="2646426"/>
            <a:ext cx="1300480" cy="510540"/>
          </a:xfrm>
          <a:custGeom>
            <a:avLst/>
            <a:gdLst/>
            <a:ahLst/>
            <a:cxnLst/>
            <a:rect l="l" t="t" r="r" b="b"/>
            <a:pathLst>
              <a:path w="1300479" h="510539">
                <a:moveTo>
                  <a:pt x="1248918" y="0"/>
                </a:moveTo>
                <a:lnTo>
                  <a:pt x="51054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459486"/>
                </a:lnTo>
                <a:lnTo>
                  <a:pt x="4012" y="479357"/>
                </a:lnTo>
                <a:lnTo>
                  <a:pt x="14954" y="495585"/>
                </a:lnTo>
                <a:lnTo>
                  <a:pt x="31182" y="506527"/>
                </a:lnTo>
                <a:lnTo>
                  <a:pt x="51054" y="510539"/>
                </a:lnTo>
                <a:lnTo>
                  <a:pt x="1248918" y="510539"/>
                </a:lnTo>
                <a:lnTo>
                  <a:pt x="1268789" y="506527"/>
                </a:lnTo>
                <a:lnTo>
                  <a:pt x="1285017" y="495585"/>
                </a:lnTo>
                <a:lnTo>
                  <a:pt x="1295959" y="479357"/>
                </a:lnTo>
                <a:lnTo>
                  <a:pt x="1299972" y="459486"/>
                </a:lnTo>
                <a:lnTo>
                  <a:pt x="1299972" y="51053"/>
                </a:lnTo>
                <a:lnTo>
                  <a:pt x="1295959" y="31182"/>
                </a:lnTo>
                <a:lnTo>
                  <a:pt x="1285017" y="14954"/>
                </a:lnTo>
                <a:lnTo>
                  <a:pt x="1268789" y="4012"/>
                </a:lnTo>
                <a:lnTo>
                  <a:pt x="124891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19978" y="2646426"/>
            <a:ext cx="1300480" cy="510540"/>
          </a:xfrm>
          <a:custGeom>
            <a:avLst/>
            <a:gdLst/>
            <a:ahLst/>
            <a:cxnLst/>
            <a:rect l="l" t="t" r="r" b="b"/>
            <a:pathLst>
              <a:path w="1300479" h="510539">
                <a:moveTo>
                  <a:pt x="0" y="51053"/>
                </a:moveTo>
                <a:lnTo>
                  <a:pt x="4012" y="31182"/>
                </a:lnTo>
                <a:lnTo>
                  <a:pt x="14954" y="14954"/>
                </a:lnTo>
                <a:lnTo>
                  <a:pt x="31182" y="4012"/>
                </a:lnTo>
                <a:lnTo>
                  <a:pt x="51054" y="0"/>
                </a:lnTo>
                <a:lnTo>
                  <a:pt x="1248918" y="0"/>
                </a:lnTo>
                <a:lnTo>
                  <a:pt x="1268789" y="4012"/>
                </a:lnTo>
                <a:lnTo>
                  <a:pt x="1285017" y="14954"/>
                </a:lnTo>
                <a:lnTo>
                  <a:pt x="1295959" y="31182"/>
                </a:lnTo>
                <a:lnTo>
                  <a:pt x="1299972" y="51053"/>
                </a:lnTo>
                <a:lnTo>
                  <a:pt x="1299972" y="459486"/>
                </a:lnTo>
                <a:lnTo>
                  <a:pt x="1295959" y="479357"/>
                </a:lnTo>
                <a:lnTo>
                  <a:pt x="1285017" y="495585"/>
                </a:lnTo>
                <a:lnTo>
                  <a:pt x="1268789" y="506527"/>
                </a:lnTo>
                <a:lnTo>
                  <a:pt x="1248918" y="510539"/>
                </a:lnTo>
                <a:lnTo>
                  <a:pt x="51054" y="510539"/>
                </a:lnTo>
                <a:lnTo>
                  <a:pt x="31182" y="506527"/>
                </a:lnTo>
                <a:lnTo>
                  <a:pt x="14954" y="495585"/>
                </a:lnTo>
                <a:lnTo>
                  <a:pt x="4012" y="479357"/>
                </a:lnTo>
                <a:lnTo>
                  <a:pt x="0" y="459486"/>
                </a:lnTo>
                <a:lnTo>
                  <a:pt x="0" y="5105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9894" y="2730245"/>
            <a:ext cx="1300480" cy="512445"/>
          </a:xfrm>
          <a:custGeom>
            <a:avLst/>
            <a:gdLst/>
            <a:ahLst/>
            <a:cxnLst/>
            <a:rect l="l" t="t" r="r" b="b"/>
            <a:pathLst>
              <a:path w="1300479" h="512444">
                <a:moveTo>
                  <a:pt x="1248790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2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3"/>
                </a:lnTo>
                <a:lnTo>
                  <a:pt x="1248790" y="512063"/>
                </a:lnTo>
                <a:lnTo>
                  <a:pt x="1268682" y="508031"/>
                </a:lnTo>
                <a:lnTo>
                  <a:pt x="1284954" y="497046"/>
                </a:lnTo>
                <a:lnTo>
                  <a:pt x="1295939" y="480774"/>
                </a:lnTo>
                <a:lnTo>
                  <a:pt x="1299972" y="460882"/>
                </a:lnTo>
                <a:lnTo>
                  <a:pt x="1299972" y="51180"/>
                </a:lnTo>
                <a:lnTo>
                  <a:pt x="1295939" y="31289"/>
                </a:lnTo>
                <a:lnTo>
                  <a:pt x="1284954" y="15017"/>
                </a:lnTo>
                <a:lnTo>
                  <a:pt x="1268682" y="4032"/>
                </a:lnTo>
                <a:lnTo>
                  <a:pt x="124879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9894" y="2730245"/>
            <a:ext cx="1300480" cy="512445"/>
          </a:xfrm>
          <a:custGeom>
            <a:avLst/>
            <a:gdLst/>
            <a:ahLst/>
            <a:cxnLst/>
            <a:rect l="l" t="t" r="r" b="b"/>
            <a:pathLst>
              <a:path w="1300479" h="512444">
                <a:moveTo>
                  <a:pt x="0" y="51180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1248790" y="0"/>
                </a:lnTo>
                <a:lnTo>
                  <a:pt x="1268682" y="4032"/>
                </a:lnTo>
                <a:lnTo>
                  <a:pt x="1284954" y="15017"/>
                </a:lnTo>
                <a:lnTo>
                  <a:pt x="1295939" y="31289"/>
                </a:lnTo>
                <a:lnTo>
                  <a:pt x="1299972" y="51180"/>
                </a:lnTo>
                <a:lnTo>
                  <a:pt x="1299972" y="460882"/>
                </a:lnTo>
                <a:lnTo>
                  <a:pt x="1295939" y="480774"/>
                </a:lnTo>
                <a:lnTo>
                  <a:pt x="1284954" y="497046"/>
                </a:lnTo>
                <a:lnTo>
                  <a:pt x="1268682" y="508031"/>
                </a:lnTo>
                <a:lnTo>
                  <a:pt x="1248790" y="512063"/>
                </a:lnTo>
                <a:lnTo>
                  <a:pt x="51180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2"/>
                </a:lnTo>
                <a:lnTo>
                  <a:pt x="0" y="51180"/>
                </a:lnTo>
                <a:close/>
              </a:path>
            </a:pathLst>
          </a:custGeom>
          <a:ln w="25907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90234" y="280670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教學模式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96334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6334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4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6250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8"/>
                </a:lnTo>
                <a:lnTo>
                  <a:pt x="725551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6250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8"/>
                </a:lnTo>
                <a:lnTo>
                  <a:pt x="80645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10202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學習扶 助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82361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82361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5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72278" y="3477005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79" h="940435">
                <a:moveTo>
                  <a:pt x="724154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859790"/>
                </a:lnTo>
                <a:lnTo>
                  <a:pt x="6330" y="891123"/>
                </a:lnTo>
                <a:lnTo>
                  <a:pt x="23590" y="916717"/>
                </a:lnTo>
                <a:lnTo>
                  <a:pt x="49184" y="933977"/>
                </a:lnTo>
                <a:lnTo>
                  <a:pt x="80518" y="940308"/>
                </a:lnTo>
                <a:lnTo>
                  <a:pt x="724154" y="940308"/>
                </a:lnTo>
                <a:lnTo>
                  <a:pt x="755487" y="933977"/>
                </a:lnTo>
                <a:lnTo>
                  <a:pt x="781081" y="916717"/>
                </a:lnTo>
                <a:lnTo>
                  <a:pt x="798341" y="891123"/>
                </a:lnTo>
                <a:lnTo>
                  <a:pt x="804672" y="859790"/>
                </a:lnTo>
                <a:lnTo>
                  <a:pt x="804672" y="80518"/>
                </a:lnTo>
                <a:lnTo>
                  <a:pt x="798341" y="49184"/>
                </a:lnTo>
                <a:lnTo>
                  <a:pt x="781081" y="23590"/>
                </a:lnTo>
                <a:lnTo>
                  <a:pt x="755487" y="6330"/>
                </a:lnTo>
                <a:lnTo>
                  <a:pt x="72415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72278" y="3477005"/>
            <a:ext cx="805180" cy="940435"/>
          </a:xfrm>
          <a:custGeom>
            <a:avLst/>
            <a:gdLst/>
            <a:ahLst/>
            <a:cxnLst/>
            <a:rect l="l" t="t" r="r" b="b"/>
            <a:pathLst>
              <a:path w="805179" h="940435">
                <a:moveTo>
                  <a:pt x="0" y="80518"/>
                </a:moveTo>
                <a:lnTo>
                  <a:pt x="6330" y="49184"/>
                </a:lnTo>
                <a:lnTo>
                  <a:pt x="23590" y="23590"/>
                </a:lnTo>
                <a:lnTo>
                  <a:pt x="49184" y="6330"/>
                </a:lnTo>
                <a:lnTo>
                  <a:pt x="80518" y="0"/>
                </a:lnTo>
                <a:lnTo>
                  <a:pt x="724154" y="0"/>
                </a:lnTo>
                <a:lnTo>
                  <a:pt x="755487" y="6330"/>
                </a:lnTo>
                <a:lnTo>
                  <a:pt x="781081" y="23590"/>
                </a:lnTo>
                <a:lnTo>
                  <a:pt x="798341" y="49184"/>
                </a:lnTo>
                <a:lnTo>
                  <a:pt x="804672" y="80518"/>
                </a:lnTo>
                <a:lnTo>
                  <a:pt x="804672" y="859790"/>
                </a:lnTo>
                <a:lnTo>
                  <a:pt x="798341" y="891123"/>
                </a:lnTo>
                <a:lnTo>
                  <a:pt x="781081" y="916717"/>
                </a:lnTo>
                <a:lnTo>
                  <a:pt x="755487" y="933977"/>
                </a:lnTo>
                <a:lnTo>
                  <a:pt x="724154" y="940308"/>
                </a:lnTo>
                <a:lnTo>
                  <a:pt x="80518" y="940308"/>
                </a:lnTo>
                <a:lnTo>
                  <a:pt x="49184" y="933977"/>
                </a:lnTo>
                <a:lnTo>
                  <a:pt x="23590" y="916717"/>
                </a:lnTo>
                <a:lnTo>
                  <a:pt x="6330" y="891123"/>
                </a:lnTo>
                <a:lnTo>
                  <a:pt x="0" y="859790"/>
                </a:lnTo>
                <a:lnTo>
                  <a:pt x="0" y="80518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95340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自主學 習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166865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66865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5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6782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0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8"/>
                </a:lnTo>
                <a:lnTo>
                  <a:pt x="725550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56782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0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0" y="940308"/>
                </a:lnTo>
                <a:lnTo>
                  <a:pt x="80644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380734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主題跨 域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151369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51369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5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41285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8"/>
                </a:lnTo>
                <a:lnTo>
                  <a:pt x="725551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41285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8"/>
                </a:lnTo>
                <a:lnTo>
                  <a:pt x="80645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65872" y="3700398"/>
            <a:ext cx="56070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9230" marR="5080" indent="-177165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標楷體"/>
                <a:cs typeface="標楷體"/>
              </a:rPr>
              <a:t>素養導 向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137397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5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5" y="940307"/>
                </a:lnTo>
                <a:lnTo>
                  <a:pt x="725551" y="940307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6" y="859663"/>
                </a:lnTo>
                <a:lnTo>
                  <a:pt x="806196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37397" y="3391661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6" y="80645"/>
                </a:lnTo>
                <a:lnTo>
                  <a:pt x="806196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7"/>
                </a:lnTo>
                <a:lnTo>
                  <a:pt x="80645" y="940307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25790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725551" y="0"/>
                </a:moveTo>
                <a:lnTo>
                  <a:pt x="80644" y="0"/>
                </a:lnTo>
                <a:lnTo>
                  <a:pt x="49238" y="6332"/>
                </a:lnTo>
                <a:lnTo>
                  <a:pt x="23606" y="23606"/>
                </a:lnTo>
                <a:lnTo>
                  <a:pt x="6332" y="49238"/>
                </a:lnTo>
                <a:lnTo>
                  <a:pt x="0" y="80645"/>
                </a:lnTo>
                <a:lnTo>
                  <a:pt x="0" y="859663"/>
                </a:lnTo>
                <a:lnTo>
                  <a:pt x="6332" y="891069"/>
                </a:lnTo>
                <a:lnTo>
                  <a:pt x="23606" y="916701"/>
                </a:lnTo>
                <a:lnTo>
                  <a:pt x="49238" y="933975"/>
                </a:lnTo>
                <a:lnTo>
                  <a:pt x="80644" y="940308"/>
                </a:lnTo>
                <a:lnTo>
                  <a:pt x="725551" y="940308"/>
                </a:lnTo>
                <a:lnTo>
                  <a:pt x="756957" y="933975"/>
                </a:lnTo>
                <a:lnTo>
                  <a:pt x="782589" y="916701"/>
                </a:lnTo>
                <a:lnTo>
                  <a:pt x="799863" y="891069"/>
                </a:lnTo>
                <a:lnTo>
                  <a:pt x="806195" y="859663"/>
                </a:lnTo>
                <a:lnTo>
                  <a:pt x="806195" y="80645"/>
                </a:lnTo>
                <a:lnTo>
                  <a:pt x="799863" y="49238"/>
                </a:lnTo>
                <a:lnTo>
                  <a:pt x="782589" y="23606"/>
                </a:lnTo>
                <a:lnTo>
                  <a:pt x="756957" y="6332"/>
                </a:lnTo>
                <a:lnTo>
                  <a:pt x="72555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5790" y="3477005"/>
            <a:ext cx="806450" cy="940435"/>
          </a:xfrm>
          <a:custGeom>
            <a:avLst/>
            <a:gdLst/>
            <a:ahLst/>
            <a:cxnLst/>
            <a:rect l="l" t="t" r="r" b="b"/>
            <a:pathLst>
              <a:path w="806450" h="940435">
                <a:moveTo>
                  <a:pt x="0" y="80645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4" y="0"/>
                </a:lnTo>
                <a:lnTo>
                  <a:pt x="725551" y="0"/>
                </a:lnTo>
                <a:lnTo>
                  <a:pt x="756957" y="6332"/>
                </a:lnTo>
                <a:lnTo>
                  <a:pt x="782589" y="23606"/>
                </a:lnTo>
                <a:lnTo>
                  <a:pt x="799863" y="49238"/>
                </a:lnTo>
                <a:lnTo>
                  <a:pt x="806195" y="80645"/>
                </a:lnTo>
                <a:lnTo>
                  <a:pt x="806195" y="859663"/>
                </a:lnTo>
                <a:lnTo>
                  <a:pt x="799863" y="891069"/>
                </a:lnTo>
                <a:lnTo>
                  <a:pt x="782589" y="916701"/>
                </a:lnTo>
                <a:lnTo>
                  <a:pt x="756957" y="933975"/>
                </a:lnTo>
                <a:lnTo>
                  <a:pt x="725551" y="940308"/>
                </a:lnTo>
                <a:lnTo>
                  <a:pt x="80644" y="940308"/>
                </a:lnTo>
                <a:lnTo>
                  <a:pt x="49238" y="933975"/>
                </a:lnTo>
                <a:lnTo>
                  <a:pt x="23606" y="916701"/>
                </a:lnTo>
                <a:lnTo>
                  <a:pt x="6332" y="891069"/>
                </a:lnTo>
                <a:lnTo>
                  <a:pt x="0" y="859663"/>
                </a:lnTo>
                <a:lnTo>
                  <a:pt x="0" y="80645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335771" y="3596132"/>
            <a:ext cx="588010" cy="655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45"/>
              </a:spcBef>
            </a:pPr>
            <a:r>
              <a:rPr sz="1400" spc="-5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5" dirty="0">
                <a:latin typeface="標楷體"/>
                <a:cs typeface="標楷體"/>
              </a:rPr>
              <a:t>教育 </a:t>
            </a:r>
            <a:r>
              <a:rPr sz="1400" dirty="0">
                <a:latin typeface="標楷體"/>
                <a:cs typeface="標楷體"/>
              </a:rPr>
              <a:t>體驗學 習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48990" y="5106161"/>
            <a:ext cx="2125980" cy="963294"/>
          </a:xfrm>
          <a:custGeom>
            <a:avLst/>
            <a:gdLst/>
            <a:ahLst/>
            <a:cxnLst/>
            <a:rect l="l" t="t" r="r" b="b"/>
            <a:pathLst>
              <a:path w="2125979" h="963295">
                <a:moveTo>
                  <a:pt x="1965452" y="0"/>
                </a:moveTo>
                <a:lnTo>
                  <a:pt x="160527" y="0"/>
                </a:lnTo>
                <a:lnTo>
                  <a:pt x="109793" y="8184"/>
                </a:lnTo>
                <a:lnTo>
                  <a:pt x="65727" y="30975"/>
                </a:lnTo>
                <a:lnTo>
                  <a:pt x="30975" y="65727"/>
                </a:lnTo>
                <a:lnTo>
                  <a:pt x="8184" y="109793"/>
                </a:lnTo>
                <a:lnTo>
                  <a:pt x="0" y="160528"/>
                </a:lnTo>
                <a:lnTo>
                  <a:pt x="0" y="802640"/>
                </a:lnTo>
                <a:lnTo>
                  <a:pt x="8184" y="853379"/>
                </a:lnTo>
                <a:lnTo>
                  <a:pt x="30975" y="897446"/>
                </a:lnTo>
                <a:lnTo>
                  <a:pt x="65727" y="932195"/>
                </a:lnTo>
                <a:lnTo>
                  <a:pt x="109793" y="954984"/>
                </a:lnTo>
                <a:lnTo>
                  <a:pt x="160527" y="963168"/>
                </a:lnTo>
                <a:lnTo>
                  <a:pt x="1965452" y="963168"/>
                </a:lnTo>
                <a:lnTo>
                  <a:pt x="2016186" y="954984"/>
                </a:lnTo>
                <a:lnTo>
                  <a:pt x="2060252" y="932195"/>
                </a:lnTo>
                <a:lnTo>
                  <a:pt x="2095004" y="897446"/>
                </a:lnTo>
                <a:lnTo>
                  <a:pt x="2117795" y="853379"/>
                </a:lnTo>
                <a:lnTo>
                  <a:pt x="2125980" y="802640"/>
                </a:lnTo>
                <a:lnTo>
                  <a:pt x="2125980" y="160528"/>
                </a:lnTo>
                <a:lnTo>
                  <a:pt x="2117795" y="109793"/>
                </a:lnTo>
                <a:lnTo>
                  <a:pt x="2095004" y="65727"/>
                </a:lnTo>
                <a:lnTo>
                  <a:pt x="2060252" y="30975"/>
                </a:lnTo>
                <a:lnTo>
                  <a:pt x="2016186" y="8184"/>
                </a:lnTo>
                <a:lnTo>
                  <a:pt x="196545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48990" y="5106161"/>
            <a:ext cx="2125980" cy="963294"/>
          </a:xfrm>
          <a:custGeom>
            <a:avLst/>
            <a:gdLst/>
            <a:ahLst/>
            <a:cxnLst/>
            <a:rect l="l" t="t" r="r" b="b"/>
            <a:pathLst>
              <a:path w="2125979" h="963295">
                <a:moveTo>
                  <a:pt x="0" y="160528"/>
                </a:moveTo>
                <a:lnTo>
                  <a:pt x="8184" y="109793"/>
                </a:lnTo>
                <a:lnTo>
                  <a:pt x="30975" y="65727"/>
                </a:lnTo>
                <a:lnTo>
                  <a:pt x="65727" y="30975"/>
                </a:lnTo>
                <a:lnTo>
                  <a:pt x="109793" y="8184"/>
                </a:lnTo>
                <a:lnTo>
                  <a:pt x="160527" y="0"/>
                </a:lnTo>
                <a:lnTo>
                  <a:pt x="1965452" y="0"/>
                </a:lnTo>
                <a:lnTo>
                  <a:pt x="2016186" y="8184"/>
                </a:lnTo>
                <a:lnTo>
                  <a:pt x="2060252" y="30975"/>
                </a:lnTo>
                <a:lnTo>
                  <a:pt x="2095004" y="65727"/>
                </a:lnTo>
                <a:lnTo>
                  <a:pt x="2117795" y="109793"/>
                </a:lnTo>
                <a:lnTo>
                  <a:pt x="2125980" y="160528"/>
                </a:lnTo>
                <a:lnTo>
                  <a:pt x="2125980" y="802640"/>
                </a:lnTo>
                <a:lnTo>
                  <a:pt x="2117795" y="853379"/>
                </a:lnTo>
                <a:lnTo>
                  <a:pt x="2095004" y="897446"/>
                </a:lnTo>
                <a:lnTo>
                  <a:pt x="2060252" y="932195"/>
                </a:lnTo>
                <a:lnTo>
                  <a:pt x="2016186" y="954984"/>
                </a:lnTo>
                <a:lnTo>
                  <a:pt x="1965452" y="963168"/>
                </a:lnTo>
                <a:lnTo>
                  <a:pt x="160527" y="963168"/>
                </a:lnTo>
                <a:lnTo>
                  <a:pt x="109793" y="954984"/>
                </a:lnTo>
                <a:lnTo>
                  <a:pt x="65727" y="932195"/>
                </a:lnTo>
                <a:lnTo>
                  <a:pt x="30975" y="897446"/>
                </a:lnTo>
                <a:lnTo>
                  <a:pt x="8184" y="853379"/>
                </a:lnTo>
                <a:lnTo>
                  <a:pt x="0" y="802640"/>
                </a:lnTo>
                <a:lnTo>
                  <a:pt x="0" y="1605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98926" y="5313426"/>
            <a:ext cx="2125980" cy="885825"/>
          </a:xfrm>
          <a:custGeom>
            <a:avLst/>
            <a:gdLst/>
            <a:ahLst/>
            <a:cxnLst/>
            <a:rect l="l" t="t" r="r" b="b"/>
            <a:pathLst>
              <a:path w="2125979" h="885825">
                <a:moveTo>
                  <a:pt x="1978406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7870"/>
                </a:lnTo>
                <a:lnTo>
                  <a:pt x="7520" y="784512"/>
                </a:lnTo>
                <a:lnTo>
                  <a:pt x="28464" y="825022"/>
                </a:lnTo>
                <a:lnTo>
                  <a:pt x="60405" y="856968"/>
                </a:lnTo>
                <a:lnTo>
                  <a:pt x="100917" y="877919"/>
                </a:lnTo>
                <a:lnTo>
                  <a:pt x="147574" y="885444"/>
                </a:lnTo>
                <a:lnTo>
                  <a:pt x="1978406" y="885444"/>
                </a:lnTo>
                <a:lnTo>
                  <a:pt x="2025062" y="877919"/>
                </a:lnTo>
                <a:lnTo>
                  <a:pt x="2065574" y="856968"/>
                </a:lnTo>
                <a:lnTo>
                  <a:pt x="2097515" y="825022"/>
                </a:lnTo>
                <a:lnTo>
                  <a:pt x="2118459" y="784512"/>
                </a:lnTo>
                <a:lnTo>
                  <a:pt x="2125979" y="737870"/>
                </a:lnTo>
                <a:lnTo>
                  <a:pt x="2125979" y="147574"/>
                </a:lnTo>
                <a:lnTo>
                  <a:pt x="2118459" y="100917"/>
                </a:lnTo>
                <a:lnTo>
                  <a:pt x="2097515" y="60405"/>
                </a:lnTo>
                <a:lnTo>
                  <a:pt x="2065574" y="28464"/>
                </a:lnTo>
                <a:lnTo>
                  <a:pt x="2025062" y="7520"/>
                </a:lnTo>
                <a:lnTo>
                  <a:pt x="1978406" y="0"/>
                </a:lnTo>
                <a:close/>
              </a:path>
            </a:pathLst>
          </a:custGeom>
          <a:solidFill>
            <a:srgbClr val="FFF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98926" y="5313426"/>
            <a:ext cx="2125980" cy="885825"/>
          </a:xfrm>
          <a:custGeom>
            <a:avLst/>
            <a:gdLst/>
            <a:ahLst/>
            <a:cxnLst/>
            <a:rect l="l" t="t" r="r" b="b"/>
            <a:pathLst>
              <a:path w="2125979" h="885825">
                <a:moveTo>
                  <a:pt x="0" y="147574"/>
                </a:moveTo>
                <a:lnTo>
                  <a:pt x="7520" y="100917"/>
                </a:lnTo>
                <a:lnTo>
                  <a:pt x="28464" y="60405"/>
                </a:lnTo>
                <a:lnTo>
                  <a:pt x="60405" y="28464"/>
                </a:lnTo>
                <a:lnTo>
                  <a:pt x="100917" y="7520"/>
                </a:lnTo>
                <a:lnTo>
                  <a:pt x="147574" y="0"/>
                </a:lnTo>
                <a:lnTo>
                  <a:pt x="1978406" y="0"/>
                </a:lnTo>
                <a:lnTo>
                  <a:pt x="2025062" y="7520"/>
                </a:lnTo>
                <a:lnTo>
                  <a:pt x="2065574" y="28464"/>
                </a:lnTo>
                <a:lnTo>
                  <a:pt x="2097515" y="60405"/>
                </a:lnTo>
                <a:lnTo>
                  <a:pt x="2118459" y="100917"/>
                </a:lnTo>
                <a:lnTo>
                  <a:pt x="2125979" y="147574"/>
                </a:lnTo>
                <a:lnTo>
                  <a:pt x="2125979" y="737870"/>
                </a:lnTo>
                <a:lnTo>
                  <a:pt x="2118459" y="784512"/>
                </a:lnTo>
                <a:lnTo>
                  <a:pt x="2097515" y="825022"/>
                </a:lnTo>
                <a:lnTo>
                  <a:pt x="2065574" y="856968"/>
                </a:lnTo>
                <a:lnTo>
                  <a:pt x="2025062" y="877919"/>
                </a:lnTo>
                <a:lnTo>
                  <a:pt x="1978406" y="885444"/>
                </a:lnTo>
                <a:lnTo>
                  <a:pt x="147574" y="885444"/>
                </a:lnTo>
                <a:lnTo>
                  <a:pt x="100917" y="877919"/>
                </a:lnTo>
                <a:lnTo>
                  <a:pt x="60405" y="856968"/>
                </a:lnTo>
                <a:lnTo>
                  <a:pt x="28464" y="825022"/>
                </a:lnTo>
                <a:lnTo>
                  <a:pt x="7520" y="784512"/>
                </a:lnTo>
                <a:lnTo>
                  <a:pt x="0" y="737870"/>
                </a:lnTo>
                <a:lnTo>
                  <a:pt x="0" y="147574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039615" y="5542584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標楷體"/>
                <a:cs typeface="標楷體"/>
              </a:rPr>
              <a:t>教師增能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050791" y="4614671"/>
            <a:ext cx="720851" cy="533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4294967295"/>
          </p:nvPr>
        </p:nvSpPr>
        <p:spPr>
          <a:xfrm>
            <a:off x="6705727" y="6622234"/>
            <a:ext cx="1867534" cy="2286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教育部資訊及科技教育司</a:t>
            </a:r>
            <a:r>
              <a:rPr spc="175" dirty="0"/>
              <a:t> </a:t>
            </a:r>
            <a:fld id="{81D60167-4931-47E6-BA6A-407CBD079E47}" type="slidenum">
              <a:rPr dirty="0">
                <a:latin typeface="標楷體"/>
                <a:cs typeface="標楷體"/>
              </a:rPr>
              <a:t>26</a:t>
            </a:fld>
            <a:endParaRPr dirty="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169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9F-4E92-4A10-891B-F37DEF16AEE8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1486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CE9F-4E92-4A10-891B-F37DEF16AEE8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411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8976"/>
            <a:ext cx="813816" cy="8138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58010" y="133317"/>
            <a:ext cx="730758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ts val="2685"/>
              </a:lnSpc>
              <a:spcBef>
                <a:spcPts val="100"/>
              </a:spcBef>
            </a:pPr>
            <a:r>
              <a:rPr sz="2400" dirty="0"/>
              <a:t>前瞻2.0</a:t>
            </a:r>
            <a:r>
              <a:rPr sz="2400" spc="-105" dirty="0"/>
              <a:t> </a:t>
            </a:r>
            <a:r>
              <a:rPr sz="2400" dirty="0"/>
              <a:t>:</a:t>
            </a:r>
          </a:p>
          <a:p>
            <a:pPr marL="12700">
              <a:lnSpc>
                <a:spcPts val="4605"/>
              </a:lnSpc>
            </a:pPr>
            <a:r>
              <a:rPr sz="4000" spc="-5" dirty="0">
                <a:solidFill>
                  <a:srgbClr val="943735"/>
                </a:solidFill>
              </a:rPr>
              <a:t>校園</a:t>
            </a:r>
            <a:r>
              <a:rPr sz="4000" spc="-10" dirty="0">
                <a:solidFill>
                  <a:srgbClr val="943735"/>
                </a:solidFill>
              </a:rPr>
              <a:t>5</a:t>
            </a:r>
            <a:r>
              <a:rPr sz="4000" spc="-5" dirty="0">
                <a:solidFill>
                  <a:srgbClr val="943735"/>
                </a:solidFill>
              </a:rPr>
              <a:t>G示範教室與學習載具計畫</a:t>
            </a:r>
            <a:endParaRPr sz="4000" dirty="0"/>
          </a:p>
        </p:txBody>
      </p:sp>
      <p:sp>
        <p:nvSpPr>
          <p:cNvPr id="11" name="object 11"/>
          <p:cNvSpPr/>
          <p:nvPr/>
        </p:nvSpPr>
        <p:spPr>
          <a:xfrm>
            <a:off x="2718816" y="3092195"/>
            <a:ext cx="3567683" cy="2731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955" y="4792967"/>
            <a:ext cx="3063240" cy="192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027" y="4988052"/>
            <a:ext cx="2493264" cy="135178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95" y="3165348"/>
            <a:ext cx="3083052" cy="1882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268" y="3360420"/>
            <a:ext cx="2513076" cy="1312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2893" y="4693361"/>
            <a:ext cx="1706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74707"/>
                </a:solidFill>
                <a:latin typeface="微軟正黑體"/>
                <a:cs typeface="微軟正黑體"/>
              </a:rPr>
              <a:t>VR虛擬實境教室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20896" y="4267200"/>
            <a:ext cx="873251" cy="82448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4705" y="5074158"/>
            <a:ext cx="873760" cy="227329"/>
          </a:xfrm>
          <a:custGeom>
            <a:avLst/>
            <a:gdLst/>
            <a:ahLst/>
            <a:cxnLst/>
            <a:rect l="l" t="t" r="r" b="b"/>
            <a:pathLst>
              <a:path w="873760" h="227329">
                <a:moveTo>
                  <a:pt x="835406" y="0"/>
                </a:moveTo>
                <a:lnTo>
                  <a:pt x="37846" y="0"/>
                </a:lnTo>
                <a:lnTo>
                  <a:pt x="23092" y="2966"/>
                </a:lnTo>
                <a:lnTo>
                  <a:pt x="11064" y="11064"/>
                </a:lnTo>
                <a:lnTo>
                  <a:pt x="2966" y="23092"/>
                </a:lnTo>
                <a:lnTo>
                  <a:pt x="0" y="37846"/>
                </a:lnTo>
                <a:lnTo>
                  <a:pt x="0" y="189230"/>
                </a:lnTo>
                <a:lnTo>
                  <a:pt x="2966" y="203983"/>
                </a:lnTo>
                <a:lnTo>
                  <a:pt x="11064" y="216011"/>
                </a:lnTo>
                <a:lnTo>
                  <a:pt x="23092" y="224109"/>
                </a:lnTo>
                <a:lnTo>
                  <a:pt x="37846" y="227076"/>
                </a:lnTo>
                <a:lnTo>
                  <a:pt x="835406" y="227076"/>
                </a:lnTo>
                <a:lnTo>
                  <a:pt x="850159" y="224109"/>
                </a:lnTo>
                <a:lnTo>
                  <a:pt x="862187" y="216011"/>
                </a:lnTo>
                <a:lnTo>
                  <a:pt x="870285" y="203983"/>
                </a:lnTo>
                <a:lnTo>
                  <a:pt x="873252" y="189230"/>
                </a:lnTo>
                <a:lnTo>
                  <a:pt x="873252" y="37846"/>
                </a:lnTo>
                <a:lnTo>
                  <a:pt x="870285" y="23092"/>
                </a:lnTo>
                <a:lnTo>
                  <a:pt x="862187" y="11064"/>
                </a:lnTo>
                <a:lnTo>
                  <a:pt x="850159" y="2966"/>
                </a:lnTo>
                <a:lnTo>
                  <a:pt x="835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24705" y="5074158"/>
            <a:ext cx="873760" cy="227329"/>
          </a:xfrm>
          <a:custGeom>
            <a:avLst/>
            <a:gdLst/>
            <a:ahLst/>
            <a:cxnLst/>
            <a:rect l="l" t="t" r="r" b="b"/>
            <a:pathLst>
              <a:path w="873760" h="227329">
                <a:moveTo>
                  <a:pt x="0" y="37846"/>
                </a:moveTo>
                <a:lnTo>
                  <a:pt x="2966" y="23092"/>
                </a:lnTo>
                <a:lnTo>
                  <a:pt x="11064" y="11064"/>
                </a:lnTo>
                <a:lnTo>
                  <a:pt x="23092" y="2966"/>
                </a:lnTo>
                <a:lnTo>
                  <a:pt x="37846" y="0"/>
                </a:lnTo>
                <a:lnTo>
                  <a:pt x="835406" y="0"/>
                </a:lnTo>
                <a:lnTo>
                  <a:pt x="850159" y="2966"/>
                </a:lnTo>
                <a:lnTo>
                  <a:pt x="862187" y="11064"/>
                </a:lnTo>
                <a:lnTo>
                  <a:pt x="870285" y="23092"/>
                </a:lnTo>
                <a:lnTo>
                  <a:pt x="873252" y="37846"/>
                </a:lnTo>
                <a:lnTo>
                  <a:pt x="873252" y="189230"/>
                </a:lnTo>
                <a:lnTo>
                  <a:pt x="870285" y="203983"/>
                </a:lnTo>
                <a:lnTo>
                  <a:pt x="862187" y="216011"/>
                </a:lnTo>
                <a:lnTo>
                  <a:pt x="850159" y="224109"/>
                </a:lnTo>
                <a:lnTo>
                  <a:pt x="835406" y="227076"/>
                </a:lnTo>
                <a:lnTo>
                  <a:pt x="37846" y="227076"/>
                </a:lnTo>
                <a:lnTo>
                  <a:pt x="23092" y="224109"/>
                </a:lnTo>
                <a:lnTo>
                  <a:pt x="11064" y="216011"/>
                </a:lnTo>
                <a:lnTo>
                  <a:pt x="2966" y="203983"/>
                </a:lnTo>
                <a:lnTo>
                  <a:pt x="0" y="189230"/>
                </a:lnTo>
                <a:lnTo>
                  <a:pt x="0" y="3784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51705" y="5091176"/>
            <a:ext cx="6197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微軟正黑體"/>
                <a:cs typeface="微軟正黑體"/>
              </a:rPr>
              <a:t>5G</a:t>
            </a:r>
            <a:r>
              <a:rPr sz="1050" b="1" spc="-95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基地台</a:t>
            </a:r>
            <a:endParaRPr sz="100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11929" y="3370326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489966" y="0"/>
                </a:moveTo>
                <a:lnTo>
                  <a:pt x="439863" y="2160"/>
                </a:lnTo>
                <a:lnTo>
                  <a:pt x="391210" y="8500"/>
                </a:lnTo>
                <a:lnTo>
                  <a:pt x="344251" y="18810"/>
                </a:lnTo>
                <a:lnTo>
                  <a:pt x="299233" y="32879"/>
                </a:lnTo>
                <a:lnTo>
                  <a:pt x="256403" y="50496"/>
                </a:lnTo>
                <a:lnTo>
                  <a:pt x="216005" y="71453"/>
                </a:lnTo>
                <a:lnTo>
                  <a:pt x="178287" y="95537"/>
                </a:lnTo>
                <a:lnTo>
                  <a:pt x="143494" y="122539"/>
                </a:lnTo>
                <a:lnTo>
                  <a:pt x="111872" y="152248"/>
                </a:lnTo>
                <a:lnTo>
                  <a:pt x="83668" y="184453"/>
                </a:lnTo>
                <a:lnTo>
                  <a:pt x="59128" y="218945"/>
                </a:lnTo>
                <a:lnTo>
                  <a:pt x="38498" y="255514"/>
                </a:lnTo>
                <a:lnTo>
                  <a:pt x="22024" y="293947"/>
                </a:lnTo>
                <a:lnTo>
                  <a:pt x="9952" y="334036"/>
                </a:lnTo>
                <a:lnTo>
                  <a:pt x="2529" y="375570"/>
                </a:lnTo>
                <a:lnTo>
                  <a:pt x="0" y="418338"/>
                </a:lnTo>
                <a:lnTo>
                  <a:pt x="2529" y="461105"/>
                </a:lnTo>
                <a:lnTo>
                  <a:pt x="9952" y="502639"/>
                </a:lnTo>
                <a:lnTo>
                  <a:pt x="22024" y="542728"/>
                </a:lnTo>
                <a:lnTo>
                  <a:pt x="38498" y="581161"/>
                </a:lnTo>
                <a:lnTo>
                  <a:pt x="59128" y="617730"/>
                </a:lnTo>
                <a:lnTo>
                  <a:pt x="83668" y="652222"/>
                </a:lnTo>
                <a:lnTo>
                  <a:pt x="111872" y="684427"/>
                </a:lnTo>
                <a:lnTo>
                  <a:pt x="143494" y="714136"/>
                </a:lnTo>
                <a:lnTo>
                  <a:pt x="178287" y="741138"/>
                </a:lnTo>
                <a:lnTo>
                  <a:pt x="216005" y="765222"/>
                </a:lnTo>
                <a:lnTo>
                  <a:pt x="256403" y="786179"/>
                </a:lnTo>
                <a:lnTo>
                  <a:pt x="299233" y="803796"/>
                </a:lnTo>
                <a:lnTo>
                  <a:pt x="344251" y="817865"/>
                </a:lnTo>
                <a:lnTo>
                  <a:pt x="391210" y="828175"/>
                </a:lnTo>
                <a:lnTo>
                  <a:pt x="439863" y="834515"/>
                </a:lnTo>
                <a:lnTo>
                  <a:pt x="489966" y="836676"/>
                </a:lnTo>
                <a:lnTo>
                  <a:pt x="540068" y="834515"/>
                </a:lnTo>
                <a:lnTo>
                  <a:pt x="588721" y="828175"/>
                </a:lnTo>
                <a:lnTo>
                  <a:pt x="635680" y="817865"/>
                </a:lnTo>
                <a:lnTo>
                  <a:pt x="680698" y="803796"/>
                </a:lnTo>
                <a:lnTo>
                  <a:pt x="723528" y="786179"/>
                </a:lnTo>
                <a:lnTo>
                  <a:pt x="763926" y="765222"/>
                </a:lnTo>
                <a:lnTo>
                  <a:pt x="801644" y="741138"/>
                </a:lnTo>
                <a:lnTo>
                  <a:pt x="836437" y="714136"/>
                </a:lnTo>
                <a:lnTo>
                  <a:pt x="868059" y="684427"/>
                </a:lnTo>
                <a:lnTo>
                  <a:pt x="896263" y="652222"/>
                </a:lnTo>
                <a:lnTo>
                  <a:pt x="920803" y="617730"/>
                </a:lnTo>
                <a:lnTo>
                  <a:pt x="941433" y="581161"/>
                </a:lnTo>
                <a:lnTo>
                  <a:pt x="957907" y="542728"/>
                </a:lnTo>
                <a:lnTo>
                  <a:pt x="969979" y="502639"/>
                </a:lnTo>
                <a:lnTo>
                  <a:pt x="977402" y="461105"/>
                </a:lnTo>
                <a:lnTo>
                  <a:pt x="979932" y="418338"/>
                </a:lnTo>
                <a:lnTo>
                  <a:pt x="977402" y="375570"/>
                </a:lnTo>
                <a:lnTo>
                  <a:pt x="969979" y="334036"/>
                </a:lnTo>
                <a:lnTo>
                  <a:pt x="957907" y="293947"/>
                </a:lnTo>
                <a:lnTo>
                  <a:pt x="941433" y="255514"/>
                </a:lnTo>
                <a:lnTo>
                  <a:pt x="920803" y="218945"/>
                </a:lnTo>
                <a:lnTo>
                  <a:pt x="896263" y="184453"/>
                </a:lnTo>
                <a:lnTo>
                  <a:pt x="868059" y="152248"/>
                </a:lnTo>
                <a:lnTo>
                  <a:pt x="836437" y="122539"/>
                </a:lnTo>
                <a:lnTo>
                  <a:pt x="801644" y="95537"/>
                </a:lnTo>
                <a:lnTo>
                  <a:pt x="763926" y="71453"/>
                </a:lnTo>
                <a:lnTo>
                  <a:pt x="723528" y="50496"/>
                </a:lnTo>
                <a:lnTo>
                  <a:pt x="680698" y="32879"/>
                </a:lnTo>
                <a:lnTo>
                  <a:pt x="635680" y="18810"/>
                </a:lnTo>
                <a:lnTo>
                  <a:pt x="588721" y="8500"/>
                </a:lnTo>
                <a:lnTo>
                  <a:pt x="540068" y="2160"/>
                </a:lnTo>
                <a:lnTo>
                  <a:pt x="48996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1929" y="3370326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0" y="418338"/>
                </a:moveTo>
                <a:lnTo>
                  <a:pt x="2529" y="375570"/>
                </a:lnTo>
                <a:lnTo>
                  <a:pt x="9952" y="334036"/>
                </a:lnTo>
                <a:lnTo>
                  <a:pt x="22024" y="293947"/>
                </a:lnTo>
                <a:lnTo>
                  <a:pt x="38498" y="255514"/>
                </a:lnTo>
                <a:lnTo>
                  <a:pt x="59128" y="218945"/>
                </a:lnTo>
                <a:lnTo>
                  <a:pt x="83668" y="184453"/>
                </a:lnTo>
                <a:lnTo>
                  <a:pt x="111872" y="152248"/>
                </a:lnTo>
                <a:lnTo>
                  <a:pt x="143494" y="122539"/>
                </a:lnTo>
                <a:lnTo>
                  <a:pt x="178287" y="95537"/>
                </a:lnTo>
                <a:lnTo>
                  <a:pt x="216005" y="71453"/>
                </a:lnTo>
                <a:lnTo>
                  <a:pt x="256403" y="50496"/>
                </a:lnTo>
                <a:lnTo>
                  <a:pt x="299233" y="32879"/>
                </a:lnTo>
                <a:lnTo>
                  <a:pt x="344251" y="18810"/>
                </a:lnTo>
                <a:lnTo>
                  <a:pt x="391210" y="8500"/>
                </a:lnTo>
                <a:lnTo>
                  <a:pt x="439863" y="2160"/>
                </a:lnTo>
                <a:lnTo>
                  <a:pt x="489966" y="0"/>
                </a:lnTo>
                <a:lnTo>
                  <a:pt x="540068" y="2160"/>
                </a:lnTo>
                <a:lnTo>
                  <a:pt x="588721" y="8500"/>
                </a:lnTo>
                <a:lnTo>
                  <a:pt x="635680" y="18810"/>
                </a:lnTo>
                <a:lnTo>
                  <a:pt x="680698" y="32879"/>
                </a:lnTo>
                <a:lnTo>
                  <a:pt x="723528" y="50496"/>
                </a:lnTo>
                <a:lnTo>
                  <a:pt x="763926" y="71453"/>
                </a:lnTo>
                <a:lnTo>
                  <a:pt x="801644" y="95537"/>
                </a:lnTo>
                <a:lnTo>
                  <a:pt x="836437" y="122539"/>
                </a:lnTo>
                <a:lnTo>
                  <a:pt x="868059" y="152248"/>
                </a:lnTo>
                <a:lnTo>
                  <a:pt x="896263" y="184453"/>
                </a:lnTo>
                <a:lnTo>
                  <a:pt x="920803" y="218945"/>
                </a:lnTo>
                <a:lnTo>
                  <a:pt x="941433" y="255514"/>
                </a:lnTo>
                <a:lnTo>
                  <a:pt x="957907" y="293947"/>
                </a:lnTo>
                <a:lnTo>
                  <a:pt x="969979" y="334036"/>
                </a:lnTo>
                <a:lnTo>
                  <a:pt x="977402" y="375570"/>
                </a:lnTo>
                <a:lnTo>
                  <a:pt x="979932" y="418338"/>
                </a:lnTo>
                <a:lnTo>
                  <a:pt x="977402" y="461105"/>
                </a:lnTo>
                <a:lnTo>
                  <a:pt x="969979" y="502639"/>
                </a:lnTo>
                <a:lnTo>
                  <a:pt x="957907" y="542728"/>
                </a:lnTo>
                <a:lnTo>
                  <a:pt x="941433" y="581161"/>
                </a:lnTo>
                <a:lnTo>
                  <a:pt x="920803" y="617730"/>
                </a:lnTo>
                <a:lnTo>
                  <a:pt x="896263" y="652222"/>
                </a:lnTo>
                <a:lnTo>
                  <a:pt x="868059" y="684427"/>
                </a:lnTo>
                <a:lnTo>
                  <a:pt x="836437" y="714136"/>
                </a:lnTo>
                <a:lnTo>
                  <a:pt x="801644" y="741138"/>
                </a:lnTo>
                <a:lnTo>
                  <a:pt x="763926" y="765222"/>
                </a:lnTo>
                <a:lnTo>
                  <a:pt x="723528" y="786179"/>
                </a:lnTo>
                <a:lnTo>
                  <a:pt x="680698" y="803796"/>
                </a:lnTo>
                <a:lnTo>
                  <a:pt x="635680" y="817865"/>
                </a:lnTo>
                <a:lnTo>
                  <a:pt x="588721" y="828175"/>
                </a:lnTo>
                <a:lnTo>
                  <a:pt x="540068" y="834515"/>
                </a:lnTo>
                <a:lnTo>
                  <a:pt x="489966" y="836676"/>
                </a:lnTo>
                <a:lnTo>
                  <a:pt x="439863" y="834515"/>
                </a:lnTo>
                <a:lnTo>
                  <a:pt x="391210" y="828175"/>
                </a:lnTo>
                <a:lnTo>
                  <a:pt x="344251" y="817865"/>
                </a:lnTo>
                <a:lnTo>
                  <a:pt x="299233" y="803796"/>
                </a:lnTo>
                <a:lnTo>
                  <a:pt x="256403" y="786179"/>
                </a:lnTo>
                <a:lnTo>
                  <a:pt x="216005" y="765222"/>
                </a:lnTo>
                <a:lnTo>
                  <a:pt x="178287" y="741138"/>
                </a:lnTo>
                <a:lnTo>
                  <a:pt x="143494" y="714136"/>
                </a:lnTo>
                <a:lnTo>
                  <a:pt x="111872" y="684427"/>
                </a:lnTo>
                <a:lnTo>
                  <a:pt x="83668" y="652222"/>
                </a:lnTo>
                <a:lnTo>
                  <a:pt x="59128" y="617730"/>
                </a:lnTo>
                <a:lnTo>
                  <a:pt x="38498" y="581161"/>
                </a:lnTo>
                <a:lnTo>
                  <a:pt x="22024" y="542728"/>
                </a:lnTo>
                <a:lnTo>
                  <a:pt x="9952" y="502639"/>
                </a:lnTo>
                <a:lnTo>
                  <a:pt x="2529" y="461105"/>
                </a:lnTo>
                <a:lnTo>
                  <a:pt x="0" y="418338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23944" y="3642359"/>
            <a:ext cx="1117600" cy="34036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高傳輸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8782" y="4255770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489966" y="0"/>
                </a:moveTo>
                <a:lnTo>
                  <a:pt x="439863" y="2160"/>
                </a:lnTo>
                <a:lnTo>
                  <a:pt x="391210" y="8500"/>
                </a:lnTo>
                <a:lnTo>
                  <a:pt x="344251" y="18810"/>
                </a:lnTo>
                <a:lnTo>
                  <a:pt x="299233" y="32879"/>
                </a:lnTo>
                <a:lnTo>
                  <a:pt x="256403" y="50496"/>
                </a:lnTo>
                <a:lnTo>
                  <a:pt x="216005" y="71453"/>
                </a:lnTo>
                <a:lnTo>
                  <a:pt x="178287" y="95537"/>
                </a:lnTo>
                <a:lnTo>
                  <a:pt x="143494" y="122539"/>
                </a:lnTo>
                <a:lnTo>
                  <a:pt x="111872" y="152248"/>
                </a:lnTo>
                <a:lnTo>
                  <a:pt x="83668" y="184453"/>
                </a:lnTo>
                <a:lnTo>
                  <a:pt x="59128" y="218945"/>
                </a:lnTo>
                <a:lnTo>
                  <a:pt x="38498" y="255514"/>
                </a:lnTo>
                <a:lnTo>
                  <a:pt x="22024" y="293947"/>
                </a:lnTo>
                <a:lnTo>
                  <a:pt x="9952" y="334036"/>
                </a:lnTo>
                <a:lnTo>
                  <a:pt x="2529" y="375570"/>
                </a:lnTo>
                <a:lnTo>
                  <a:pt x="0" y="418337"/>
                </a:lnTo>
                <a:lnTo>
                  <a:pt x="2529" y="461105"/>
                </a:lnTo>
                <a:lnTo>
                  <a:pt x="9952" y="502639"/>
                </a:lnTo>
                <a:lnTo>
                  <a:pt x="22024" y="542728"/>
                </a:lnTo>
                <a:lnTo>
                  <a:pt x="38498" y="581161"/>
                </a:lnTo>
                <a:lnTo>
                  <a:pt x="59128" y="617730"/>
                </a:lnTo>
                <a:lnTo>
                  <a:pt x="83668" y="652222"/>
                </a:lnTo>
                <a:lnTo>
                  <a:pt x="111872" y="684427"/>
                </a:lnTo>
                <a:lnTo>
                  <a:pt x="143494" y="714136"/>
                </a:lnTo>
                <a:lnTo>
                  <a:pt x="178287" y="741138"/>
                </a:lnTo>
                <a:lnTo>
                  <a:pt x="216005" y="765222"/>
                </a:lnTo>
                <a:lnTo>
                  <a:pt x="256403" y="786179"/>
                </a:lnTo>
                <a:lnTo>
                  <a:pt x="299233" y="803796"/>
                </a:lnTo>
                <a:lnTo>
                  <a:pt x="344251" y="817865"/>
                </a:lnTo>
                <a:lnTo>
                  <a:pt x="391210" y="828175"/>
                </a:lnTo>
                <a:lnTo>
                  <a:pt x="439863" y="834515"/>
                </a:lnTo>
                <a:lnTo>
                  <a:pt x="489966" y="836675"/>
                </a:lnTo>
                <a:lnTo>
                  <a:pt x="540068" y="834515"/>
                </a:lnTo>
                <a:lnTo>
                  <a:pt x="588721" y="828175"/>
                </a:lnTo>
                <a:lnTo>
                  <a:pt x="635680" y="817865"/>
                </a:lnTo>
                <a:lnTo>
                  <a:pt x="680698" y="803796"/>
                </a:lnTo>
                <a:lnTo>
                  <a:pt x="723528" y="786179"/>
                </a:lnTo>
                <a:lnTo>
                  <a:pt x="763926" y="765222"/>
                </a:lnTo>
                <a:lnTo>
                  <a:pt x="801644" y="741138"/>
                </a:lnTo>
                <a:lnTo>
                  <a:pt x="836437" y="714136"/>
                </a:lnTo>
                <a:lnTo>
                  <a:pt x="868059" y="684427"/>
                </a:lnTo>
                <a:lnTo>
                  <a:pt x="896263" y="652222"/>
                </a:lnTo>
                <a:lnTo>
                  <a:pt x="920803" y="617730"/>
                </a:lnTo>
                <a:lnTo>
                  <a:pt x="941433" y="581161"/>
                </a:lnTo>
                <a:lnTo>
                  <a:pt x="957907" y="542728"/>
                </a:lnTo>
                <a:lnTo>
                  <a:pt x="969979" y="502639"/>
                </a:lnTo>
                <a:lnTo>
                  <a:pt x="977402" y="461105"/>
                </a:lnTo>
                <a:lnTo>
                  <a:pt x="979932" y="418337"/>
                </a:lnTo>
                <a:lnTo>
                  <a:pt x="977402" y="375570"/>
                </a:lnTo>
                <a:lnTo>
                  <a:pt x="969979" y="334036"/>
                </a:lnTo>
                <a:lnTo>
                  <a:pt x="957907" y="293947"/>
                </a:lnTo>
                <a:lnTo>
                  <a:pt x="941433" y="255514"/>
                </a:lnTo>
                <a:lnTo>
                  <a:pt x="920803" y="218945"/>
                </a:lnTo>
                <a:lnTo>
                  <a:pt x="896263" y="184453"/>
                </a:lnTo>
                <a:lnTo>
                  <a:pt x="868059" y="152248"/>
                </a:lnTo>
                <a:lnTo>
                  <a:pt x="836437" y="122539"/>
                </a:lnTo>
                <a:lnTo>
                  <a:pt x="801644" y="95537"/>
                </a:lnTo>
                <a:lnTo>
                  <a:pt x="763926" y="71453"/>
                </a:lnTo>
                <a:lnTo>
                  <a:pt x="723528" y="50496"/>
                </a:lnTo>
                <a:lnTo>
                  <a:pt x="680698" y="32879"/>
                </a:lnTo>
                <a:lnTo>
                  <a:pt x="635680" y="18810"/>
                </a:lnTo>
                <a:lnTo>
                  <a:pt x="588721" y="8500"/>
                </a:lnTo>
                <a:lnTo>
                  <a:pt x="540068" y="2160"/>
                </a:lnTo>
                <a:lnTo>
                  <a:pt x="48996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8782" y="4255770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0" y="418337"/>
                </a:moveTo>
                <a:lnTo>
                  <a:pt x="2529" y="375570"/>
                </a:lnTo>
                <a:lnTo>
                  <a:pt x="9952" y="334036"/>
                </a:lnTo>
                <a:lnTo>
                  <a:pt x="22024" y="293947"/>
                </a:lnTo>
                <a:lnTo>
                  <a:pt x="38498" y="255514"/>
                </a:lnTo>
                <a:lnTo>
                  <a:pt x="59128" y="218945"/>
                </a:lnTo>
                <a:lnTo>
                  <a:pt x="83668" y="184453"/>
                </a:lnTo>
                <a:lnTo>
                  <a:pt x="111872" y="152248"/>
                </a:lnTo>
                <a:lnTo>
                  <a:pt x="143494" y="122539"/>
                </a:lnTo>
                <a:lnTo>
                  <a:pt x="178287" y="95537"/>
                </a:lnTo>
                <a:lnTo>
                  <a:pt x="216005" y="71453"/>
                </a:lnTo>
                <a:lnTo>
                  <a:pt x="256403" y="50496"/>
                </a:lnTo>
                <a:lnTo>
                  <a:pt x="299233" y="32879"/>
                </a:lnTo>
                <a:lnTo>
                  <a:pt x="344251" y="18810"/>
                </a:lnTo>
                <a:lnTo>
                  <a:pt x="391210" y="8500"/>
                </a:lnTo>
                <a:lnTo>
                  <a:pt x="439863" y="2160"/>
                </a:lnTo>
                <a:lnTo>
                  <a:pt x="489966" y="0"/>
                </a:lnTo>
                <a:lnTo>
                  <a:pt x="540068" y="2160"/>
                </a:lnTo>
                <a:lnTo>
                  <a:pt x="588721" y="8500"/>
                </a:lnTo>
                <a:lnTo>
                  <a:pt x="635680" y="18810"/>
                </a:lnTo>
                <a:lnTo>
                  <a:pt x="680698" y="32879"/>
                </a:lnTo>
                <a:lnTo>
                  <a:pt x="723528" y="50496"/>
                </a:lnTo>
                <a:lnTo>
                  <a:pt x="763926" y="71453"/>
                </a:lnTo>
                <a:lnTo>
                  <a:pt x="801644" y="95537"/>
                </a:lnTo>
                <a:lnTo>
                  <a:pt x="836437" y="122539"/>
                </a:lnTo>
                <a:lnTo>
                  <a:pt x="868059" y="152248"/>
                </a:lnTo>
                <a:lnTo>
                  <a:pt x="896263" y="184453"/>
                </a:lnTo>
                <a:lnTo>
                  <a:pt x="920803" y="218945"/>
                </a:lnTo>
                <a:lnTo>
                  <a:pt x="941433" y="255514"/>
                </a:lnTo>
                <a:lnTo>
                  <a:pt x="957907" y="293947"/>
                </a:lnTo>
                <a:lnTo>
                  <a:pt x="969979" y="334036"/>
                </a:lnTo>
                <a:lnTo>
                  <a:pt x="977402" y="375570"/>
                </a:lnTo>
                <a:lnTo>
                  <a:pt x="979932" y="418337"/>
                </a:lnTo>
                <a:lnTo>
                  <a:pt x="977402" y="461105"/>
                </a:lnTo>
                <a:lnTo>
                  <a:pt x="969979" y="502639"/>
                </a:lnTo>
                <a:lnTo>
                  <a:pt x="957907" y="542728"/>
                </a:lnTo>
                <a:lnTo>
                  <a:pt x="941433" y="581161"/>
                </a:lnTo>
                <a:lnTo>
                  <a:pt x="920803" y="617730"/>
                </a:lnTo>
                <a:lnTo>
                  <a:pt x="896263" y="652222"/>
                </a:lnTo>
                <a:lnTo>
                  <a:pt x="868059" y="684427"/>
                </a:lnTo>
                <a:lnTo>
                  <a:pt x="836437" y="714136"/>
                </a:lnTo>
                <a:lnTo>
                  <a:pt x="801644" y="741138"/>
                </a:lnTo>
                <a:lnTo>
                  <a:pt x="763926" y="765222"/>
                </a:lnTo>
                <a:lnTo>
                  <a:pt x="723528" y="786179"/>
                </a:lnTo>
                <a:lnTo>
                  <a:pt x="680698" y="803796"/>
                </a:lnTo>
                <a:lnTo>
                  <a:pt x="635680" y="817865"/>
                </a:lnTo>
                <a:lnTo>
                  <a:pt x="588721" y="828175"/>
                </a:lnTo>
                <a:lnTo>
                  <a:pt x="540068" y="834515"/>
                </a:lnTo>
                <a:lnTo>
                  <a:pt x="489966" y="836675"/>
                </a:lnTo>
                <a:lnTo>
                  <a:pt x="439863" y="834515"/>
                </a:lnTo>
                <a:lnTo>
                  <a:pt x="391210" y="828175"/>
                </a:lnTo>
                <a:lnTo>
                  <a:pt x="344251" y="817865"/>
                </a:lnTo>
                <a:lnTo>
                  <a:pt x="299233" y="803796"/>
                </a:lnTo>
                <a:lnTo>
                  <a:pt x="256403" y="786179"/>
                </a:lnTo>
                <a:lnTo>
                  <a:pt x="216005" y="765222"/>
                </a:lnTo>
                <a:lnTo>
                  <a:pt x="178287" y="741138"/>
                </a:lnTo>
                <a:lnTo>
                  <a:pt x="143494" y="714136"/>
                </a:lnTo>
                <a:lnTo>
                  <a:pt x="111872" y="684427"/>
                </a:lnTo>
                <a:lnTo>
                  <a:pt x="83668" y="652222"/>
                </a:lnTo>
                <a:lnTo>
                  <a:pt x="59128" y="617730"/>
                </a:lnTo>
                <a:lnTo>
                  <a:pt x="38498" y="581161"/>
                </a:lnTo>
                <a:lnTo>
                  <a:pt x="22024" y="542728"/>
                </a:lnTo>
                <a:lnTo>
                  <a:pt x="9952" y="502639"/>
                </a:lnTo>
                <a:lnTo>
                  <a:pt x="2529" y="461105"/>
                </a:lnTo>
                <a:lnTo>
                  <a:pt x="0" y="4183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93364" y="4536947"/>
            <a:ext cx="1047115" cy="338455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低延遲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89170" y="4255770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489965" y="0"/>
                </a:moveTo>
                <a:lnTo>
                  <a:pt x="439863" y="2160"/>
                </a:lnTo>
                <a:lnTo>
                  <a:pt x="391210" y="8500"/>
                </a:lnTo>
                <a:lnTo>
                  <a:pt x="344251" y="18810"/>
                </a:lnTo>
                <a:lnTo>
                  <a:pt x="299233" y="32879"/>
                </a:lnTo>
                <a:lnTo>
                  <a:pt x="256403" y="50496"/>
                </a:lnTo>
                <a:lnTo>
                  <a:pt x="216005" y="71453"/>
                </a:lnTo>
                <a:lnTo>
                  <a:pt x="178287" y="95537"/>
                </a:lnTo>
                <a:lnTo>
                  <a:pt x="143494" y="122539"/>
                </a:lnTo>
                <a:lnTo>
                  <a:pt x="111872" y="152248"/>
                </a:lnTo>
                <a:lnTo>
                  <a:pt x="83668" y="184453"/>
                </a:lnTo>
                <a:lnTo>
                  <a:pt x="59128" y="218945"/>
                </a:lnTo>
                <a:lnTo>
                  <a:pt x="38498" y="255514"/>
                </a:lnTo>
                <a:lnTo>
                  <a:pt x="22024" y="293947"/>
                </a:lnTo>
                <a:lnTo>
                  <a:pt x="9952" y="334036"/>
                </a:lnTo>
                <a:lnTo>
                  <a:pt x="2529" y="375570"/>
                </a:lnTo>
                <a:lnTo>
                  <a:pt x="0" y="418337"/>
                </a:lnTo>
                <a:lnTo>
                  <a:pt x="2529" y="461105"/>
                </a:lnTo>
                <a:lnTo>
                  <a:pt x="9952" y="502639"/>
                </a:lnTo>
                <a:lnTo>
                  <a:pt x="22024" y="542728"/>
                </a:lnTo>
                <a:lnTo>
                  <a:pt x="38498" y="581161"/>
                </a:lnTo>
                <a:lnTo>
                  <a:pt x="59128" y="617730"/>
                </a:lnTo>
                <a:lnTo>
                  <a:pt x="83668" y="652222"/>
                </a:lnTo>
                <a:lnTo>
                  <a:pt x="111872" y="684427"/>
                </a:lnTo>
                <a:lnTo>
                  <a:pt x="143494" y="714136"/>
                </a:lnTo>
                <a:lnTo>
                  <a:pt x="178287" y="741138"/>
                </a:lnTo>
                <a:lnTo>
                  <a:pt x="216005" y="765222"/>
                </a:lnTo>
                <a:lnTo>
                  <a:pt x="256403" y="786179"/>
                </a:lnTo>
                <a:lnTo>
                  <a:pt x="299233" y="803796"/>
                </a:lnTo>
                <a:lnTo>
                  <a:pt x="344251" y="817865"/>
                </a:lnTo>
                <a:lnTo>
                  <a:pt x="391210" y="828175"/>
                </a:lnTo>
                <a:lnTo>
                  <a:pt x="439863" y="834515"/>
                </a:lnTo>
                <a:lnTo>
                  <a:pt x="489965" y="836675"/>
                </a:lnTo>
                <a:lnTo>
                  <a:pt x="540068" y="834515"/>
                </a:lnTo>
                <a:lnTo>
                  <a:pt x="588721" y="828175"/>
                </a:lnTo>
                <a:lnTo>
                  <a:pt x="635680" y="817865"/>
                </a:lnTo>
                <a:lnTo>
                  <a:pt x="680698" y="803796"/>
                </a:lnTo>
                <a:lnTo>
                  <a:pt x="723528" y="786179"/>
                </a:lnTo>
                <a:lnTo>
                  <a:pt x="763926" y="765222"/>
                </a:lnTo>
                <a:lnTo>
                  <a:pt x="801644" y="741138"/>
                </a:lnTo>
                <a:lnTo>
                  <a:pt x="836437" y="714136"/>
                </a:lnTo>
                <a:lnTo>
                  <a:pt x="868059" y="684427"/>
                </a:lnTo>
                <a:lnTo>
                  <a:pt x="896263" y="652222"/>
                </a:lnTo>
                <a:lnTo>
                  <a:pt x="920803" y="617730"/>
                </a:lnTo>
                <a:lnTo>
                  <a:pt x="941433" y="581161"/>
                </a:lnTo>
                <a:lnTo>
                  <a:pt x="957907" y="542728"/>
                </a:lnTo>
                <a:lnTo>
                  <a:pt x="969979" y="502639"/>
                </a:lnTo>
                <a:lnTo>
                  <a:pt x="977402" y="461105"/>
                </a:lnTo>
                <a:lnTo>
                  <a:pt x="979931" y="418337"/>
                </a:lnTo>
                <a:lnTo>
                  <a:pt x="977402" y="375570"/>
                </a:lnTo>
                <a:lnTo>
                  <a:pt x="969979" y="334036"/>
                </a:lnTo>
                <a:lnTo>
                  <a:pt x="957907" y="293947"/>
                </a:lnTo>
                <a:lnTo>
                  <a:pt x="941433" y="255514"/>
                </a:lnTo>
                <a:lnTo>
                  <a:pt x="920803" y="218945"/>
                </a:lnTo>
                <a:lnTo>
                  <a:pt x="896263" y="184453"/>
                </a:lnTo>
                <a:lnTo>
                  <a:pt x="868059" y="152248"/>
                </a:lnTo>
                <a:lnTo>
                  <a:pt x="836437" y="122539"/>
                </a:lnTo>
                <a:lnTo>
                  <a:pt x="801644" y="95537"/>
                </a:lnTo>
                <a:lnTo>
                  <a:pt x="763926" y="71453"/>
                </a:lnTo>
                <a:lnTo>
                  <a:pt x="723528" y="50496"/>
                </a:lnTo>
                <a:lnTo>
                  <a:pt x="680698" y="32879"/>
                </a:lnTo>
                <a:lnTo>
                  <a:pt x="635680" y="18810"/>
                </a:lnTo>
                <a:lnTo>
                  <a:pt x="588721" y="8500"/>
                </a:lnTo>
                <a:lnTo>
                  <a:pt x="540068" y="2160"/>
                </a:lnTo>
                <a:lnTo>
                  <a:pt x="489965" y="0"/>
                </a:lnTo>
                <a:close/>
              </a:path>
            </a:pathLst>
          </a:custGeom>
          <a:solidFill>
            <a:srgbClr val="CF6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89170" y="4255770"/>
            <a:ext cx="980440" cy="836930"/>
          </a:xfrm>
          <a:custGeom>
            <a:avLst/>
            <a:gdLst/>
            <a:ahLst/>
            <a:cxnLst/>
            <a:rect l="l" t="t" r="r" b="b"/>
            <a:pathLst>
              <a:path w="980439" h="836929">
                <a:moveTo>
                  <a:pt x="0" y="418337"/>
                </a:moveTo>
                <a:lnTo>
                  <a:pt x="2529" y="375570"/>
                </a:lnTo>
                <a:lnTo>
                  <a:pt x="9952" y="334036"/>
                </a:lnTo>
                <a:lnTo>
                  <a:pt x="22024" y="293947"/>
                </a:lnTo>
                <a:lnTo>
                  <a:pt x="38498" y="255514"/>
                </a:lnTo>
                <a:lnTo>
                  <a:pt x="59128" y="218945"/>
                </a:lnTo>
                <a:lnTo>
                  <a:pt x="83668" y="184453"/>
                </a:lnTo>
                <a:lnTo>
                  <a:pt x="111872" y="152248"/>
                </a:lnTo>
                <a:lnTo>
                  <a:pt x="143494" y="122539"/>
                </a:lnTo>
                <a:lnTo>
                  <a:pt x="178287" y="95537"/>
                </a:lnTo>
                <a:lnTo>
                  <a:pt x="216005" y="71453"/>
                </a:lnTo>
                <a:lnTo>
                  <a:pt x="256403" y="50496"/>
                </a:lnTo>
                <a:lnTo>
                  <a:pt x="299233" y="32879"/>
                </a:lnTo>
                <a:lnTo>
                  <a:pt x="344251" y="18810"/>
                </a:lnTo>
                <a:lnTo>
                  <a:pt x="391210" y="8500"/>
                </a:lnTo>
                <a:lnTo>
                  <a:pt x="439863" y="2160"/>
                </a:lnTo>
                <a:lnTo>
                  <a:pt x="489965" y="0"/>
                </a:lnTo>
                <a:lnTo>
                  <a:pt x="540068" y="2160"/>
                </a:lnTo>
                <a:lnTo>
                  <a:pt x="588721" y="8500"/>
                </a:lnTo>
                <a:lnTo>
                  <a:pt x="635680" y="18810"/>
                </a:lnTo>
                <a:lnTo>
                  <a:pt x="680698" y="32879"/>
                </a:lnTo>
                <a:lnTo>
                  <a:pt x="723528" y="50496"/>
                </a:lnTo>
                <a:lnTo>
                  <a:pt x="763926" y="71453"/>
                </a:lnTo>
                <a:lnTo>
                  <a:pt x="801644" y="95537"/>
                </a:lnTo>
                <a:lnTo>
                  <a:pt x="836437" y="122539"/>
                </a:lnTo>
                <a:lnTo>
                  <a:pt x="868059" y="152248"/>
                </a:lnTo>
                <a:lnTo>
                  <a:pt x="896263" y="184453"/>
                </a:lnTo>
                <a:lnTo>
                  <a:pt x="920803" y="218945"/>
                </a:lnTo>
                <a:lnTo>
                  <a:pt x="941433" y="255514"/>
                </a:lnTo>
                <a:lnTo>
                  <a:pt x="957907" y="293947"/>
                </a:lnTo>
                <a:lnTo>
                  <a:pt x="969979" y="334036"/>
                </a:lnTo>
                <a:lnTo>
                  <a:pt x="977402" y="375570"/>
                </a:lnTo>
                <a:lnTo>
                  <a:pt x="979931" y="418337"/>
                </a:lnTo>
                <a:lnTo>
                  <a:pt x="977402" y="461105"/>
                </a:lnTo>
                <a:lnTo>
                  <a:pt x="969979" y="502639"/>
                </a:lnTo>
                <a:lnTo>
                  <a:pt x="957907" y="542728"/>
                </a:lnTo>
                <a:lnTo>
                  <a:pt x="941433" y="581161"/>
                </a:lnTo>
                <a:lnTo>
                  <a:pt x="920803" y="617730"/>
                </a:lnTo>
                <a:lnTo>
                  <a:pt x="896263" y="652222"/>
                </a:lnTo>
                <a:lnTo>
                  <a:pt x="868059" y="684427"/>
                </a:lnTo>
                <a:lnTo>
                  <a:pt x="836437" y="714136"/>
                </a:lnTo>
                <a:lnTo>
                  <a:pt x="801644" y="741138"/>
                </a:lnTo>
                <a:lnTo>
                  <a:pt x="763926" y="765222"/>
                </a:lnTo>
                <a:lnTo>
                  <a:pt x="723528" y="786179"/>
                </a:lnTo>
                <a:lnTo>
                  <a:pt x="680698" y="803796"/>
                </a:lnTo>
                <a:lnTo>
                  <a:pt x="635680" y="817865"/>
                </a:lnTo>
                <a:lnTo>
                  <a:pt x="588721" y="828175"/>
                </a:lnTo>
                <a:lnTo>
                  <a:pt x="540068" y="834515"/>
                </a:lnTo>
                <a:lnTo>
                  <a:pt x="489965" y="836675"/>
                </a:lnTo>
                <a:lnTo>
                  <a:pt x="439863" y="834515"/>
                </a:lnTo>
                <a:lnTo>
                  <a:pt x="391210" y="828175"/>
                </a:lnTo>
                <a:lnTo>
                  <a:pt x="344251" y="817865"/>
                </a:lnTo>
                <a:lnTo>
                  <a:pt x="299233" y="803796"/>
                </a:lnTo>
                <a:lnTo>
                  <a:pt x="256403" y="786179"/>
                </a:lnTo>
                <a:lnTo>
                  <a:pt x="216005" y="765222"/>
                </a:lnTo>
                <a:lnTo>
                  <a:pt x="178287" y="741138"/>
                </a:lnTo>
                <a:lnTo>
                  <a:pt x="143494" y="714136"/>
                </a:lnTo>
                <a:lnTo>
                  <a:pt x="111872" y="684427"/>
                </a:lnTo>
                <a:lnTo>
                  <a:pt x="83668" y="652222"/>
                </a:lnTo>
                <a:lnTo>
                  <a:pt x="59128" y="617730"/>
                </a:lnTo>
                <a:lnTo>
                  <a:pt x="38498" y="581161"/>
                </a:lnTo>
                <a:lnTo>
                  <a:pt x="22024" y="542728"/>
                </a:lnTo>
                <a:lnTo>
                  <a:pt x="9952" y="502639"/>
                </a:lnTo>
                <a:lnTo>
                  <a:pt x="2529" y="461105"/>
                </a:lnTo>
                <a:lnTo>
                  <a:pt x="0" y="41833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11852" y="4509515"/>
            <a:ext cx="1009015" cy="338455"/>
          </a:xfrm>
          <a:prstGeom prst="rect">
            <a:avLst/>
          </a:prstGeom>
          <a:solidFill>
            <a:srgbClr val="CF6070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FFFFFF"/>
                </a:solidFill>
                <a:latin typeface="微軟正黑體"/>
                <a:cs typeface="微軟正黑體"/>
              </a:rPr>
              <a:t>高互聯</a:t>
            </a:r>
            <a:endParaRPr sz="1600">
              <a:latin typeface="微軟正黑體"/>
              <a:cs typeface="微軟正黑體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82822" y="5492597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44060"/>
                </a:solidFill>
                <a:latin typeface="微軟正黑體"/>
                <a:cs typeface="微軟正黑體"/>
              </a:rPr>
              <a:t>連結外部資源擴展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7250" y="2044700"/>
            <a:ext cx="2625090" cy="1339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latin typeface="微軟正黑體"/>
                <a:cs typeface="微軟正黑體"/>
              </a:rPr>
              <a:t>利</a:t>
            </a:r>
            <a:r>
              <a:rPr sz="1400" spc="-5" dirty="0">
                <a:latin typeface="微軟正黑體"/>
                <a:cs typeface="微軟正黑體"/>
              </a:rPr>
              <a:t>用</a:t>
            </a:r>
            <a:r>
              <a:rPr sz="1400" dirty="0">
                <a:latin typeface="微軟正黑體"/>
                <a:cs typeface="微軟正黑體"/>
              </a:rPr>
              <a:t>AR/VR</a:t>
            </a:r>
            <a:r>
              <a:rPr sz="1400" spc="-25" dirty="0">
                <a:latin typeface="微軟正黑體"/>
                <a:cs typeface="微軟正黑體"/>
              </a:rPr>
              <a:t> </a:t>
            </a:r>
            <a:r>
              <a:rPr sz="1400" dirty="0">
                <a:latin typeface="微軟正黑體"/>
                <a:cs typeface="微軟正黑體"/>
              </a:rPr>
              <a:t>技術打造沉浸式 </a:t>
            </a:r>
            <a:r>
              <a:rPr sz="1400" spc="0" dirty="0">
                <a:latin typeface="微軟正黑體"/>
                <a:cs typeface="微軟正黑體"/>
              </a:rPr>
              <a:t>課</a:t>
            </a:r>
            <a:r>
              <a:rPr sz="1400" dirty="0">
                <a:latin typeface="微軟正黑體"/>
                <a:cs typeface="微軟正黑體"/>
              </a:rPr>
              <a:t>堂</a:t>
            </a:r>
            <a:r>
              <a:rPr sz="1400" spc="0" dirty="0">
                <a:latin typeface="微軟正黑體"/>
                <a:cs typeface="微軟正黑體"/>
              </a:rPr>
              <a:t>學</a:t>
            </a:r>
            <a:r>
              <a:rPr sz="1400" spc="-15" dirty="0">
                <a:latin typeface="微軟正黑體"/>
                <a:cs typeface="微軟正黑體"/>
              </a:rPr>
              <a:t>習</a:t>
            </a:r>
            <a:r>
              <a:rPr sz="1400" dirty="0">
                <a:latin typeface="微軟正黑體"/>
                <a:cs typeface="微軟正黑體"/>
              </a:rPr>
              <a:t>，</a:t>
            </a:r>
            <a:r>
              <a:rPr sz="1400" spc="0" dirty="0">
                <a:latin typeface="微軟正黑體"/>
                <a:cs typeface="微軟正黑體"/>
              </a:rPr>
              <a:t>引</a:t>
            </a:r>
            <a:r>
              <a:rPr sz="1400" spc="-15" dirty="0">
                <a:latin typeface="微軟正黑體"/>
                <a:cs typeface="微軟正黑體"/>
              </a:rPr>
              <a:t>導</a:t>
            </a:r>
            <a:r>
              <a:rPr sz="1400" spc="-10" dirty="0">
                <a:latin typeface="微軟正黑體"/>
                <a:cs typeface="微軟正黑體"/>
              </a:rPr>
              <a:t>學</a:t>
            </a:r>
            <a:r>
              <a:rPr sz="1400" spc="0" dirty="0">
                <a:latin typeface="微軟正黑體"/>
                <a:cs typeface="微軟正黑體"/>
              </a:rPr>
              <a:t>生</a:t>
            </a:r>
            <a:r>
              <a:rPr sz="1400" dirty="0">
                <a:latin typeface="微軟正黑體"/>
                <a:cs typeface="微軟正黑體"/>
              </a:rPr>
              <a:t>於</a:t>
            </a:r>
            <a:r>
              <a:rPr sz="1400" spc="0" dirty="0">
                <a:latin typeface="微軟正黑體"/>
                <a:cs typeface="微軟正黑體"/>
              </a:rPr>
              <a:t>校</a:t>
            </a:r>
            <a:r>
              <a:rPr sz="1400" spc="-15" dirty="0">
                <a:latin typeface="微軟正黑體"/>
                <a:cs typeface="微軟正黑體"/>
              </a:rPr>
              <a:t>園</a:t>
            </a:r>
            <a:r>
              <a:rPr sz="1400" dirty="0">
                <a:latin typeface="微軟正黑體"/>
                <a:cs typeface="微軟正黑體"/>
              </a:rPr>
              <a:t>、 教室外線上互動情境之</a:t>
            </a:r>
            <a:r>
              <a:rPr sz="1400" spc="-15" dirty="0">
                <a:latin typeface="微軟正黑體"/>
                <a:cs typeface="微軟正黑體"/>
              </a:rPr>
              <a:t>探</a:t>
            </a:r>
            <a:r>
              <a:rPr sz="1400" dirty="0">
                <a:latin typeface="微軟正黑體"/>
                <a:cs typeface="微軟正黑體"/>
              </a:rPr>
              <a:t>索 學習、體驗學習及自主</a:t>
            </a:r>
            <a:r>
              <a:rPr sz="1400" spc="-15" dirty="0">
                <a:latin typeface="微軟正黑體"/>
                <a:cs typeface="微軟正黑體"/>
              </a:rPr>
              <a:t>學</a:t>
            </a:r>
            <a:r>
              <a:rPr sz="1400" dirty="0">
                <a:latin typeface="微軟正黑體"/>
                <a:cs typeface="微軟正黑體"/>
              </a:rPr>
              <a:t>習</a:t>
            </a:r>
            <a:endParaRPr sz="1400">
              <a:latin typeface="微軟正黑體"/>
              <a:cs typeface="微軟正黑體"/>
            </a:endParaRPr>
          </a:p>
          <a:p>
            <a:pPr marL="386080">
              <a:lnSpc>
                <a:spcPct val="100000"/>
              </a:lnSpc>
              <a:spcBef>
                <a:spcPts val="1455"/>
              </a:spcBef>
            </a:pPr>
            <a:r>
              <a:rPr sz="1800" b="1" dirty="0">
                <a:solidFill>
                  <a:srgbClr val="974707"/>
                </a:solidFill>
                <a:latin typeface="微軟正黑體"/>
                <a:cs typeface="微軟正黑體"/>
              </a:rPr>
              <a:t>AR擴增實境教室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82466" y="2036445"/>
            <a:ext cx="26327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1305" algn="l"/>
              </a:tabLst>
            </a:pPr>
            <a:r>
              <a:rPr sz="1400" dirty="0">
                <a:latin typeface="微軟正黑體"/>
                <a:cs typeface="微軟正黑體"/>
              </a:rPr>
              <a:t>提供非山非市及偏遠地</a:t>
            </a:r>
            <a:r>
              <a:rPr sz="1400" spc="-15" dirty="0">
                <a:latin typeface="微軟正黑體"/>
                <a:cs typeface="微軟正黑體"/>
              </a:rPr>
              <a:t>區</a:t>
            </a:r>
            <a:r>
              <a:rPr sz="1400" dirty="0">
                <a:latin typeface="微軟正黑體"/>
                <a:cs typeface="微軟正黑體"/>
              </a:rPr>
              <a:t>學</a:t>
            </a:r>
            <a:r>
              <a:rPr sz="1400" spc="60" dirty="0">
                <a:latin typeface="微軟正黑體"/>
                <a:cs typeface="微軟正黑體"/>
              </a:rPr>
              <a:t> </a:t>
            </a:r>
            <a:r>
              <a:rPr sz="2100" baseline="5952" dirty="0">
                <a:latin typeface="Wingdings"/>
                <a:cs typeface="Wingdings"/>
              </a:rPr>
              <a:t></a:t>
            </a:r>
            <a:endParaRPr sz="2100" baseline="5952">
              <a:latin typeface="Wingdings"/>
              <a:cs typeface="Wingdings"/>
            </a:endParaRPr>
          </a:p>
          <a:p>
            <a:pPr marL="280670" marR="205104" algn="just">
              <a:lnSpc>
                <a:spcPct val="100000"/>
              </a:lnSpc>
            </a:pPr>
            <a:r>
              <a:rPr sz="1400" dirty="0">
                <a:latin typeface="微軟正黑體"/>
                <a:cs typeface="微軟正黑體"/>
              </a:rPr>
              <a:t>校</a:t>
            </a:r>
            <a:r>
              <a:rPr sz="1400" spc="-25" dirty="0">
                <a:latin typeface="微軟正黑體"/>
                <a:cs typeface="微軟正黑體"/>
              </a:rPr>
              <a:t> </a:t>
            </a:r>
            <a:r>
              <a:rPr sz="1400" dirty="0">
                <a:latin typeface="微軟正黑體"/>
                <a:cs typeface="微軟正黑體"/>
              </a:rPr>
              <a:t>5G</a:t>
            </a:r>
            <a:r>
              <a:rPr sz="1400" spc="-30" dirty="0">
                <a:latin typeface="微軟正黑體"/>
                <a:cs typeface="微軟正黑體"/>
              </a:rPr>
              <a:t> </a:t>
            </a:r>
            <a:r>
              <a:rPr sz="1400" dirty="0">
                <a:latin typeface="微軟正黑體"/>
                <a:cs typeface="微軟正黑體"/>
              </a:rPr>
              <a:t>通訊與遠距課</a:t>
            </a:r>
            <a:r>
              <a:rPr sz="1400" spc="-10" dirty="0">
                <a:latin typeface="微軟正黑體"/>
                <a:cs typeface="微軟正黑體"/>
              </a:rPr>
              <a:t>程</a:t>
            </a:r>
            <a:r>
              <a:rPr sz="1400" dirty="0">
                <a:latin typeface="微軟正黑體"/>
                <a:cs typeface="微軟正黑體"/>
              </a:rPr>
              <a:t>，增 強學習互動性及線上教</a:t>
            </a:r>
            <a:r>
              <a:rPr sz="1400" spc="-15" dirty="0">
                <a:latin typeface="微軟正黑體"/>
                <a:cs typeface="微軟正黑體"/>
              </a:rPr>
              <a:t>學</a:t>
            </a:r>
            <a:r>
              <a:rPr sz="1400" dirty="0">
                <a:latin typeface="微軟正黑體"/>
                <a:cs typeface="微軟正黑體"/>
              </a:rPr>
              <a:t>服 務，推動城鄉教育資源</a:t>
            </a:r>
            <a:r>
              <a:rPr sz="1400" spc="-15" dirty="0">
                <a:latin typeface="微軟正黑體"/>
                <a:cs typeface="微軟正黑體"/>
              </a:rPr>
              <a:t>共</a:t>
            </a:r>
            <a:r>
              <a:rPr sz="1400" spc="0" dirty="0">
                <a:latin typeface="微軟正黑體"/>
                <a:cs typeface="微軟正黑體"/>
              </a:rPr>
              <a:t>享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2235" y="1557527"/>
            <a:ext cx="5253355" cy="39941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3810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支援非山非市及偏遠地</a:t>
            </a:r>
            <a:r>
              <a:rPr sz="20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區</a:t>
            </a:r>
            <a:r>
              <a:rPr sz="2000" b="1" spc="0" dirty="0">
                <a:solidFill>
                  <a:srgbClr val="FFFFFF"/>
                </a:solidFill>
                <a:latin typeface="微軟正黑體"/>
                <a:cs typeface="微軟正黑體"/>
              </a:rPr>
              <a:t>學</a:t>
            </a: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校</a:t>
            </a:r>
            <a:r>
              <a:rPr sz="2000" b="1" spc="-15" dirty="0">
                <a:solidFill>
                  <a:srgbClr val="FFFFFF"/>
                </a:solidFill>
                <a:latin typeface="微軟正黑體"/>
                <a:cs typeface="微軟正黑體"/>
              </a:rPr>
              <a:t>探</a:t>
            </a: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索學習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9119" y="1560575"/>
            <a:ext cx="2714625" cy="399415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提供AR/VR</a:t>
            </a:r>
            <a:r>
              <a:rPr sz="2000" b="1" spc="-8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軟正黑體"/>
                <a:cs typeface="微軟正黑體"/>
              </a:rPr>
              <a:t>體驗學習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88429" y="4719954"/>
            <a:ext cx="170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微軟正黑體"/>
                <a:cs typeface="微軟正黑體"/>
              </a:rPr>
              <a:t>5</a:t>
            </a:r>
            <a:r>
              <a:rPr sz="1800" b="1" spc="0" dirty="0">
                <a:solidFill>
                  <a:srgbClr val="006FC0"/>
                </a:solidFill>
                <a:latin typeface="微軟正黑體"/>
                <a:cs typeface="微軟正黑體"/>
              </a:rPr>
              <a:t>G</a:t>
            </a:r>
            <a:r>
              <a:rPr sz="1800" b="1" dirty="0">
                <a:solidFill>
                  <a:srgbClr val="006FC0"/>
                </a:solidFill>
                <a:latin typeface="微軟正黑體"/>
                <a:cs typeface="微軟正黑體"/>
              </a:rPr>
              <a:t>應用示範教室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34429" y="2016379"/>
            <a:ext cx="2341880" cy="137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軟正黑體"/>
                <a:cs typeface="微軟正黑體"/>
              </a:rPr>
              <a:t>鏈接行動載具、物聯網</a:t>
            </a:r>
            <a:r>
              <a:rPr sz="1400" spc="-15" dirty="0">
                <a:latin typeface="微軟正黑體"/>
                <a:cs typeface="微軟正黑體"/>
              </a:rPr>
              <a:t>等</a:t>
            </a:r>
            <a:r>
              <a:rPr sz="1400" dirty="0">
                <a:latin typeface="微軟正黑體"/>
                <a:cs typeface="微軟正黑體"/>
              </a:rPr>
              <a:t>相關 數據，結合數據</a:t>
            </a:r>
            <a:r>
              <a:rPr sz="1400" spc="-5" dirty="0">
                <a:latin typeface="微軟正黑體"/>
                <a:cs typeface="微軟正黑體"/>
              </a:rPr>
              <a:t>AI</a:t>
            </a:r>
            <a:r>
              <a:rPr sz="1400" dirty="0">
                <a:latin typeface="微軟正黑體"/>
                <a:cs typeface="微軟正黑體"/>
              </a:rPr>
              <a:t>技術，提供 智慧輔助教學與學生學</a:t>
            </a:r>
            <a:r>
              <a:rPr sz="1400" spc="-15" dirty="0">
                <a:latin typeface="微軟正黑體"/>
                <a:cs typeface="微軟正黑體"/>
              </a:rPr>
              <a:t>習</a:t>
            </a:r>
            <a:r>
              <a:rPr sz="1400" dirty="0">
                <a:latin typeface="微軟正黑體"/>
                <a:cs typeface="微軟正黑體"/>
              </a:rPr>
              <a:t>，回 饋智慧測評</a:t>
            </a:r>
            <a:endParaRPr sz="1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微軟正黑體"/>
                <a:cs typeface="微軟正黑體"/>
              </a:rPr>
              <a:t>5</a:t>
            </a:r>
            <a:r>
              <a:rPr sz="1800" b="1" spc="0" dirty="0">
                <a:solidFill>
                  <a:srgbClr val="006FC0"/>
                </a:solidFill>
                <a:latin typeface="微軟正黑體"/>
                <a:cs typeface="微軟正黑體"/>
              </a:rPr>
              <a:t>G</a:t>
            </a:r>
            <a:r>
              <a:rPr sz="1800" b="1" dirty="0">
                <a:solidFill>
                  <a:srgbClr val="006FC0"/>
                </a:solidFill>
                <a:latin typeface="微軟正黑體"/>
                <a:cs typeface="微軟正黑體"/>
              </a:rPr>
              <a:t>應用示範教與學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11596" y="3185160"/>
            <a:ext cx="3040506" cy="1889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6667" y="3380232"/>
            <a:ext cx="2470404" cy="131978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0071" y="4820394"/>
            <a:ext cx="3069208" cy="1935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5144" y="5015484"/>
            <a:ext cx="2499359" cy="136550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6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392907" y="1720863"/>
            <a:ext cx="8229600" cy="636984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智慧教室建置情形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2907" y="2578113"/>
            <a:ext cx="8415338" cy="3882628"/>
          </a:xfrm>
        </p:spPr>
        <p:txBody>
          <a:bodyPr/>
          <a:lstStyle/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3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班級數</a:t>
            </a:r>
            <a:r>
              <a:rPr lang="en-US" altLang="zh-TW" sz="33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:1640</a:t>
            </a:r>
            <a:r>
              <a:rPr lang="zh-TW" altLang="en-US" sz="33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33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年大型觸控式顯示器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1596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7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年互動式投影機</a:t>
            </a:r>
            <a:r>
              <a:rPr lang="en-US" altLang="zh-TW" sz="2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342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endParaRPr lang="en-US" altLang="zh-TW" sz="27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750"/>
              </a:spcBef>
              <a:buNone/>
              <a:defRPr/>
            </a:pPr>
            <a:endParaRPr lang="en-US" altLang="zh-TW" sz="15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indent="-171450"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3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平板筆電</a:t>
            </a:r>
            <a:r>
              <a:rPr lang="en-US" altLang="zh-TW" sz="33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3080</a:t>
            </a:r>
            <a:r>
              <a:rPr lang="zh-TW" altLang="en-US" sz="33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endParaRPr lang="en-US" altLang="zh-TW" sz="33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750"/>
              </a:spcBef>
              <a:buNone/>
              <a:defRPr/>
            </a:pPr>
            <a:r>
              <a:rPr lang="zh-TW" altLang="en-US" sz="27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滿足</a:t>
            </a:r>
            <a:r>
              <a:rPr lang="zh-TW" alt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個別學習</a:t>
            </a:r>
            <a:r>
              <a:rPr lang="zh-TW" altLang="en-US" sz="27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分組學習</a:t>
            </a:r>
            <a:r>
              <a:rPr lang="zh-TW" altLang="en-US" sz="27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團體學習</a:t>
            </a:r>
            <a:r>
              <a:rPr lang="zh-TW" altLang="en-US" sz="27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行動學習</a:t>
            </a:r>
            <a:r>
              <a:rPr lang="zh-TW" altLang="en-US" sz="27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的需求。</a:t>
            </a:r>
            <a:endParaRPr lang="en-US" altLang="zh-TW" sz="27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直線圖說文字 1 (加上強調線) 5"/>
          <p:cNvSpPr/>
          <p:nvPr/>
        </p:nvSpPr>
        <p:spPr>
          <a:xfrm>
            <a:off x="5597130" y="2748372"/>
            <a:ext cx="2997994" cy="1637110"/>
          </a:xfrm>
          <a:prstGeom prst="accentCallout1">
            <a:avLst>
              <a:gd name="adj1" fmla="val 55264"/>
              <a:gd name="adj2" fmla="val -4943"/>
              <a:gd name="adj3" fmla="val 56144"/>
              <a:gd name="adj4" fmla="val -15814"/>
            </a:avLst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hangingPunct="1"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1938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部，依需求配置於班級教室或專科教室，已達每班建置大顯示器之目標。</a:t>
            </a:r>
          </a:p>
        </p:txBody>
      </p:sp>
      <p:sp>
        <p:nvSpPr>
          <p:cNvPr id="2" name="爆炸 1 1"/>
          <p:cNvSpPr/>
          <p:nvPr/>
        </p:nvSpPr>
        <p:spPr>
          <a:xfrm>
            <a:off x="4067504" y="-31460"/>
            <a:ext cx="5076496" cy="2247418"/>
          </a:xfrm>
          <a:prstGeom prst="irregularSeal1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華康儷粗宋" panose="02020709000000000000" pitchFamily="49" charset="-120"/>
                <a:ea typeface="華康儷粗宋" panose="02020709000000000000" pitchFamily="49" charset="-120"/>
                <a:sym typeface="Arial"/>
              </a:rPr>
              <a:t>何謂智慧教室</a:t>
            </a:r>
            <a:r>
              <a:rPr kumimoji="0" lang="en-US" altLang="zh-TW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華康儷粗宋" panose="02020709000000000000" pitchFamily="49" charset="-120"/>
                <a:ea typeface="華康儷粗宋" panose="02020709000000000000" pitchFamily="49" charset="-120"/>
                <a:sym typeface="Arial"/>
              </a:rPr>
              <a:t>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3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8976"/>
            <a:ext cx="813816" cy="8138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319" y="0"/>
            <a:ext cx="3707129" cy="103098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1271" y="0"/>
            <a:ext cx="1395222" cy="103098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4315" y="0"/>
            <a:ext cx="1677162" cy="10309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9300" y="0"/>
            <a:ext cx="1677161" cy="103098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4283" y="0"/>
            <a:ext cx="840485" cy="103098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2592" y="0"/>
            <a:ext cx="1677161" cy="103098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7576" y="0"/>
            <a:ext cx="840485" cy="103098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6027" y="521208"/>
            <a:ext cx="1677162" cy="111937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6352" y="1278508"/>
            <a:ext cx="6265545" cy="0"/>
          </a:xfrm>
          <a:custGeom>
            <a:avLst/>
            <a:gdLst/>
            <a:ahLst/>
            <a:cxnLst/>
            <a:rect l="l" t="t" r="r" b="b"/>
            <a:pathLst>
              <a:path w="6265545">
                <a:moveTo>
                  <a:pt x="0" y="0"/>
                </a:moveTo>
                <a:lnTo>
                  <a:pt x="6265164" y="0"/>
                </a:lnTo>
              </a:path>
            </a:pathLst>
          </a:custGeom>
          <a:ln w="28956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8796" y="45542"/>
            <a:ext cx="73069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前瞻基礎建</a:t>
            </a:r>
            <a:r>
              <a:rPr sz="4000" spc="-15" dirty="0"/>
              <a:t>設</a:t>
            </a:r>
            <a:r>
              <a:rPr sz="4000" spc="-5" dirty="0"/>
              <a:t>2.</a:t>
            </a:r>
            <a:r>
              <a:rPr sz="4000" spc="-15" dirty="0"/>
              <a:t>0</a:t>
            </a:r>
            <a:r>
              <a:rPr sz="4000" spc="-10" dirty="0"/>
              <a:t>計畫</a:t>
            </a:r>
            <a:r>
              <a:rPr sz="4000" spc="-5" dirty="0"/>
              <a:t>申</a:t>
            </a:r>
            <a:r>
              <a:rPr sz="4000" spc="-10" dirty="0"/>
              <a:t>請</a:t>
            </a:r>
            <a:r>
              <a:rPr sz="4000" spc="-5" dirty="0"/>
              <a:t>(</a:t>
            </a:r>
            <a:r>
              <a:rPr sz="4000" spc="-10" dirty="0"/>
              <a:t>草案</a:t>
            </a:r>
            <a:r>
              <a:rPr sz="4000" spc="-5" dirty="0"/>
              <a:t>)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5" dirty="0"/>
              <a:t>強</a:t>
            </a:r>
            <a:r>
              <a:rPr sz="4000" spc="-10" dirty="0"/>
              <a:t>化</a:t>
            </a:r>
            <a:r>
              <a:rPr sz="4000" spc="-5" dirty="0"/>
              <a:t>智慧學習及</a:t>
            </a:r>
            <a:r>
              <a:rPr sz="4000" spc="-10" dirty="0"/>
              <a:t>5</a:t>
            </a:r>
            <a:r>
              <a:rPr sz="4000" spc="-5" dirty="0"/>
              <a:t>G教育應用示範</a:t>
            </a:r>
            <a:endParaRPr sz="4000"/>
          </a:p>
        </p:txBody>
      </p:sp>
      <p:sp>
        <p:nvSpPr>
          <p:cNvPr id="13" name="object 13"/>
          <p:cNvSpPr/>
          <p:nvPr/>
        </p:nvSpPr>
        <p:spPr>
          <a:xfrm>
            <a:off x="6010021" y="2004441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>
                <a:moveTo>
                  <a:pt x="0" y="0"/>
                </a:moveTo>
                <a:lnTo>
                  <a:pt x="24384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1906" y="1651507"/>
            <a:ext cx="7890509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Microsoft YaHei"/>
                <a:cs typeface="Microsoft YaHei"/>
              </a:rPr>
              <a:t>前瞻</a:t>
            </a:r>
            <a:r>
              <a:rPr sz="2400" dirty="0">
                <a:latin typeface="Arial"/>
                <a:cs typeface="Arial"/>
              </a:rPr>
              <a:t>2.0</a:t>
            </a:r>
            <a:r>
              <a:rPr sz="2400" dirty="0">
                <a:latin typeface="Microsoft YaHei"/>
                <a:cs typeface="Microsoft YaHei"/>
              </a:rPr>
              <a:t>第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Microsoft YaHei"/>
                <a:cs typeface="Microsoft YaHei"/>
              </a:rPr>
              <a:t>期</a:t>
            </a:r>
            <a:r>
              <a:rPr sz="2400" spc="-5" dirty="0">
                <a:latin typeface="Arial"/>
                <a:cs typeface="Arial"/>
              </a:rPr>
              <a:t>11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~11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Microsoft YaHei"/>
                <a:cs typeface="Microsoft YaHei"/>
              </a:rPr>
              <a:t>年，請縣市併</a:t>
            </a:r>
            <a:r>
              <a:rPr sz="2400" spc="-10" dirty="0">
                <a:latin typeface="Microsoft YaHei"/>
                <a:cs typeface="Microsoft YaHei"/>
              </a:rPr>
              <a:t>入</a:t>
            </a:r>
            <a:r>
              <a:rPr sz="2400" dirty="0">
                <a:latin typeface="Microsoft YaHei"/>
                <a:cs typeface="Microsoft YaHei"/>
              </a:rPr>
              <a:t>數位學習推動計畫 整體規劃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dirty="0">
                <a:latin typeface="Microsoft YaHei"/>
                <a:cs typeface="Microsoft YaHei"/>
              </a:rPr>
              <a:t>採一個計畫書提報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Microsoft YaHei"/>
                <a:cs typeface="Microsoft YaHei"/>
              </a:rPr>
              <a:t>暫定依實施學校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Microsoft YaHei"/>
                <a:cs typeface="Microsoft YaHei"/>
              </a:rPr>
              <a:t>年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Microsoft YaHei"/>
                <a:cs typeface="Microsoft YaHei"/>
              </a:rPr>
              <a:t>分類申請，本</a:t>
            </a:r>
            <a:r>
              <a:rPr sz="2400" spc="-10" dirty="0">
                <a:latin typeface="Microsoft YaHei"/>
                <a:cs typeface="Microsoft YaHei"/>
              </a:rPr>
              <a:t>部</a:t>
            </a:r>
            <a:r>
              <a:rPr sz="2400" dirty="0">
                <a:latin typeface="Microsoft YaHei"/>
                <a:cs typeface="Microsoft YaHei"/>
              </a:rPr>
              <a:t>分項核定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88410" y="4618735"/>
            <a:ext cx="3051175" cy="0"/>
          </a:xfrm>
          <a:custGeom>
            <a:avLst/>
            <a:gdLst/>
            <a:ahLst/>
            <a:cxnLst/>
            <a:rect l="l" t="t" r="r" b="b"/>
            <a:pathLst>
              <a:path w="3051175">
                <a:moveTo>
                  <a:pt x="0" y="0"/>
                </a:moveTo>
                <a:lnTo>
                  <a:pt x="3051048" y="0"/>
                </a:lnTo>
              </a:path>
            </a:pathLst>
          </a:custGeom>
          <a:ln w="15239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17967" y="4923535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492" y="0"/>
                </a:lnTo>
              </a:path>
            </a:pathLst>
          </a:custGeom>
          <a:ln w="15239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1934" y="5533135"/>
            <a:ext cx="4573905" cy="0"/>
          </a:xfrm>
          <a:custGeom>
            <a:avLst/>
            <a:gdLst/>
            <a:ahLst/>
            <a:cxnLst/>
            <a:rect l="l" t="t" r="r" b="b"/>
            <a:pathLst>
              <a:path w="4573905">
                <a:moveTo>
                  <a:pt x="0" y="0"/>
                </a:moveTo>
                <a:lnTo>
                  <a:pt x="4573523" y="0"/>
                </a:lnTo>
              </a:path>
            </a:pathLst>
          </a:custGeom>
          <a:ln w="1524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86854" y="2990595"/>
          <a:ext cx="8229536" cy="3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7610"/>
                <a:gridCol w="6011926"/>
              </a:tblGrid>
              <a:tr h="279400">
                <a:tc>
                  <a:txBody>
                    <a:bodyPr/>
                    <a:lstStyle/>
                    <a:p>
                      <a:pPr marL="593090">
                        <a:lnSpc>
                          <a:spcPts val="21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實施類型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2000" b="1" dirty="0">
                          <a:latin typeface="微軟正黑體"/>
                          <a:cs typeface="微軟正黑體"/>
                        </a:rPr>
                        <a:t>實施內涵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科技輔助自主學習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實施科技輔助自主學習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活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動之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教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與學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為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主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61594">
                        <a:lnSpc>
                          <a:spcPts val="2115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影音教材示範教與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115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實施學</a:t>
                      </a:r>
                      <a:r>
                        <a:rPr sz="2000" b="1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校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推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動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科技輔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助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自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主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學習、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數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位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學特色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發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展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4F6128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61594">
                        <a:lnSpc>
                          <a:spcPts val="2235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學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235"/>
                        </a:lnSpc>
                      </a:pPr>
                      <a:r>
                        <a:rPr sz="2000" u="heavy" spc="-500" dirty="0">
                          <a:solidFill>
                            <a:srgbClr val="4F612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及配合本部新開發教材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之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發展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測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試與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試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</a:t>
                      </a:r>
                      <a:r>
                        <a:rPr sz="2000" b="1" u="heavy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4F612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00"/>
                        </a:spcBef>
                      </a:pPr>
                      <a:r>
                        <a:rPr sz="2000" b="1" spc="-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5G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智慧學習應用</a:t>
                      </a:r>
                      <a:endParaRPr sz="2000" dirty="0">
                        <a:latin typeface="微軟正黑體"/>
                        <a:cs typeface="微軟正黑體"/>
                      </a:endParaRPr>
                    </a:p>
                  </a:txBody>
                  <a:tcPr marL="0" marR="0" marT="292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300"/>
                        </a:lnSpc>
                      </a:pPr>
                      <a:r>
                        <a:rPr sz="2000" b="1" spc="-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針對偏鄉、非山非市國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中</a:t>
                      </a:r>
                      <a:r>
                        <a:rPr sz="2000" b="1" spc="-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小學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校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為優</a:t>
                      </a:r>
                      <a:r>
                        <a:rPr sz="2000" b="1" spc="-2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先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之實</a:t>
                      </a:r>
                      <a:r>
                        <a:rPr sz="2000" b="1" spc="-2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施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學校，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推動科技輔助自主學習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、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數位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教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學特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色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發展</a:t>
                      </a:r>
                      <a:r>
                        <a:rPr sz="2000" b="1" spc="-1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；</a:t>
                      </a:r>
                      <a:r>
                        <a:rPr sz="2000" b="1" spc="0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及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配合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2230">
                        <a:lnSpc>
                          <a:spcPts val="2195"/>
                        </a:lnSpc>
                      </a:pPr>
                      <a:r>
                        <a:rPr sz="2000" u="heavy" spc="-5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推動搭配</a:t>
                      </a:r>
                      <a:r>
                        <a:rPr sz="2000" b="1" u="heavy" spc="-10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5</a:t>
                      </a:r>
                      <a:r>
                        <a:rPr sz="2000" b="1" u="heavy" spc="-5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G</a:t>
                      </a:r>
                      <a:r>
                        <a:rPr sz="2000" b="1" u="heavy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寬頻學習應用</a:t>
                      </a:r>
                      <a:r>
                        <a:rPr sz="2000" b="1" dirty="0">
                          <a:solidFill>
                            <a:srgbClr val="974707"/>
                          </a:solidFill>
                          <a:latin typeface="微軟正黑體"/>
                          <a:cs typeface="微軟正黑體"/>
                        </a:rPr>
                        <a:t>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200"/>
                        </a:spcBef>
                      </a:pP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5G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新科技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智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慧學習示範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279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2205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實施學校需配合本部開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發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新科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技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教材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之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發展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測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試與試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u="heavy" spc="-500" dirty="0">
                          <a:solidFill>
                            <a:srgbClr val="4F612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教；應用</a:t>
                      </a:r>
                      <a:r>
                        <a:rPr sz="2000" b="1" u="heavy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5</a:t>
                      </a:r>
                      <a:r>
                        <a:rPr sz="2000" b="1" u="heavy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G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寬頻與新科技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工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具於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中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小學</a:t>
                      </a:r>
                      <a:r>
                        <a:rPr sz="2000" b="1" u="heavy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校</a:t>
                      </a:r>
                      <a:r>
                        <a:rPr sz="2000" b="1" u="heavy" spc="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園</a:t>
                      </a:r>
                      <a:r>
                        <a:rPr sz="2000" b="1" u="heavy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(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或校</a:t>
                      </a:r>
                      <a:r>
                        <a:rPr sz="2000" b="1" u="heavy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外</a:t>
                      </a:r>
                      <a:r>
                        <a:rPr sz="2000" b="1" u="heavy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)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u="heavy" spc="-500" dirty="0">
                          <a:solidFill>
                            <a:srgbClr val="4F612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學習與教學等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，如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V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R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教材</a:t>
                      </a:r>
                      <a:r>
                        <a:rPr sz="2000" b="1" spc="-2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測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試與</a:t>
                      </a:r>
                      <a:r>
                        <a:rPr sz="2000" b="1" spc="-2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試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教及</a:t>
                      </a:r>
                      <a:r>
                        <a:rPr sz="2000" b="1" spc="-2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採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用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V</a:t>
                      </a:r>
                      <a:r>
                        <a:rPr sz="2000" b="1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教材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  <a:p>
                      <a:pPr marL="62230">
                        <a:lnSpc>
                          <a:spcPts val="2295"/>
                        </a:lnSpc>
                      </a:pP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發展特色學習與教學並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搭</a:t>
                      </a:r>
                      <a:r>
                        <a:rPr sz="2000" b="1" spc="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配</a:t>
                      </a:r>
                      <a:r>
                        <a:rPr sz="2000" b="1" spc="-10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5</a:t>
                      </a:r>
                      <a:r>
                        <a:rPr sz="2000" b="1" spc="-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G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寬</a:t>
                      </a:r>
                      <a:r>
                        <a:rPr sz="2000" b="1" spc="-15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頻</a:t>
                      </a:r>
                      <a:r>
                        <a:rPr sz="2000" b="1" dirty="0">
                          <a:solidFill>
                            <a:srgbClr val="4F6128"/>
                          </a:solidFill>
                          <a:latin typeface="微軟正黑體"/>
                          <a:cs typeface="微軟正黑體"/>
                        </a:rPr>
                        <a:t>應用等</a:t>
                      </a:r>
                      <a:endParaRPr sz="200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-37847" y="3845942"/>
            <a:ext cx="7662798" cy="1200327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spc="0" normalizeH="0" baseline="0" dirty="0" smtClean="0">
              <a:ln>
                <a:solidFill>
                  <a:srgbClr val="FF0000"/>
                </a:solidFill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dirty="0">
              <a:ln>
                <a:solidFill>
                  <a:srgbClr val="FF0000"/>
                </a:solidFill>
              </a:ln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spc="0" normalizeH="0" baseline="0" dirty="0" smtClean="0">
              <a:ln>
                <a:solidFill>
                  <a:srgbClr val="FF0000"/>
                </a:solidFill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 dirty="0">
              <a:ln>
                <a:solidFill>
                  <a:srgbClr val="FF0000"/>
                </a:solidFill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396240" y="188976"/>
            <a:ext cx="813816" cy="8138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8363" y="216408"/>
            <a:ext cx="3707129" cy="11193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3315" y="216408"/>
            <a:ext cx="1395222" cy="11193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6359" y="216408"/>
            <a:ext cx="1677162" cy="111937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1344" y="216408"/>
            <a:ext cx="1677161" cy="111937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9861" y="350900"/>
            <a:ext cx="5834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前瞻基礎建</a:t>
            </a:r>
            <a:r>
              <a:rPr sz="4000" dirty="0"/>
              <a:t>設</a:t>
            </a:r>
            <a:r>
              <a:rPr sz="4000" spc="-5" dirty="0"/>
              <a:t>2.</a:t>
            </a:r>
            <a:r>
              <a:rPr sz="4000" spc="-15" dirty="0"/>
              <a:t>0</a:t>
            </a:r>
            <a:r>
              <a:rPr sz="4000" spc="-5" dirty="0"/>
              <a:t>計畫申請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762406" y="1261542"/>
            <a:ext cx="7476490" cy="259270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8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0000"/>
                </a:solidFill>
                <a:latin typeface="微軟正黑體"/>
                <a:cs typeface="微軟正黑體"/>
              </a:rPr>
              <a:t>準備度影響補</a:t>
            </a:r>
            <a:r>
              <a:rPr sz="3200" b="1" u="heavy" spc="-10" dirty="0">
                <a:solidFill>
                  <a:srgbClr val="FF0000"/>
                </a:solidFill>
                <a:latin typeface="微軟正黑體"/>
                <a:cs typeface="微軟正黑體"/>
              </a:rPr>
              <a:t>助</a:t>
            </a:r>
            <a:r>
              <a:rPr sz="3200" b="1" u="heavy" dirty="0">
                <a:solidFill>
                  <a:srgbClr val="FF0000"/>
                </a:solidFill>
                <a:latin typeface="微軟正黑體"/>
                <a:cs typeface="微軟正黑體"/>
              </a:rPr>
              <a:t>額</a:t>
            </a:r>
            <a:r>
              <a:rPr sz="3200" b="1" u="heavy" spc="-10" dirty="0">
                <a:solidFill>
                  <a:srgbClr val="FF0000"/>
                </a:solidFill>
                <a:latin typeface="微軟正黑體"/>
                <a:cs typeface="微軟正黑體"/>
              </a:rPr>
              <a:t>度</a:t>
            </a:r>
            <a:endParaRPr sz="3200">
              <a:latin typeface="微軟正黑體"/>
              <a:cs typeface="微軟正黑體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微軟正黑體"/>
                <a:cs typeface="微軟正黑體"/>
              </a:rPr>
              <a:t>前瞻基礎建設2.0計畫將為</a:t>
            </a:r>
            <a:r>
              <a:rPr sz="2400" spc="-5" dirty="0">
                <a:solidFill>
                  <a:srgbClr val="FF0000"/>
                </a:solidFill>
                <a:latin typeface="微軟正黑體"/>
                <a:cs typeface="微軟正黑體"/>
              </a:rPr>
              <a:t>競爭型計畫</a:t>
            </a:r>
            <a:endParaRPr sz="2400">
              <a:latin typeface="微軟正黑體"/>
              <a:cs typeface="微軟正黑體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微軟正黑體"/>
                <a:cs typeface="微軟正黑體"/>
              </a:rPr>
              <a:t>依「</a:t>
            </a:r>
            <a:r>
              <a:rPr sz="2400" dirty="0">
                <a:solidFill>
                  <a:srgbClr val="FF0000"/>
                </a:solidFill>
                <a:latin typeface="微軟正黑體"/>
                <a:cs typeface="微軟正黑體"/>
              </a:rPr>
              <a:t>教師數位教學培力措施</a:t>
            </a:r>
            <a:r>
              <a:rPr sz="2400" dirty="0">
                <a:latin typeface="微軟正黑體"/>
                <a:cs typeface="微軟正黑體"/>
              </a:rPr>
              <a:t>」、「</a:t>
            </a:r>
            <a:r>
              <a:rPr sz="2400" dirty="0">
                <a:solidFill>
                  <a:srgbClr val="FF0000"/>
                </a:solidFill>
                <a:latin typeface="微軟正黑體"/>
                <a:cs typeface="微軟正黑體"/>
              </a:rPr>
              <a:t>數位學習平臺使 用情形</a:t>
            </a:r>
            <a:r>
              <a:rPr sz="2400" dirty="0">
                <a:latin typeface="微軟正黑體"/>
                <a:cs typeface="微軟正黑體"/>
              </a:rPr>
              <a:t>」、「</a:t>
            </a:r>
            <a:r>
              <a:rPr sz="2400" dirty="0">
                <a:solidFill>
                  <a:srgbClr val="FF0000"/>
                </a:solidFill>
                <a:latin typeface="微軟正黑體"/>
                <a:cs typeface="微軟正黑體"/>
              </a:rPr>
              <a:t>行動載具管理與推動機</a:t>
            </a:r>
            <a:r>
              <a:rPr sz="2400" spc="0" dirty="0">
                <a:solidFill>
                  <a:srgbClr val="FF0000"/>
                </a:solidFill>
                <a:latin typeface="微軟正黑體"/>
                <a:cs typeface="微軟正黑體"/>
              </a:rPr>
              <a:t>制</a:t>
            </a:r>
            <a:r>
              <a:rPr sz="2400" dirty="0">
                <a:latin typeface="微軟正黑體"/>
                <a:cs typeface="微軟正黑體"/>
              </a:rPr>
              <a:t>」、「</a:t>
            </a:r>
            <a:r>
              <a:rPr sz="2400" dirty="0">
                <a:solidFill>
                  <a:srgbClr val="FF0000"/>
                </a:solidFill>
                <a:latin typeface="微軟正黑體"/>
                <a:cs typeface="微軟正黑體"/>
              </a:rPr>
              <a:t>協助 學校網路環境、穩定及足夠頻寬</a:t>
            </a:r>
            <a:r>
              <a:rPr sz="2400" dirty="0">
                <a:latin typeface="微軟正黑體"/>
                <a:cs typeface="微軟正黑體"/>
              </a:rPr>
              <a:t>」、「</a:t>
            </a:r>
            <a:r>
              <a:rPr sz="2400" dirty="0">
                <a:solidFill>
                  <a:srgbClr val="FF0000"/>
                </a:solidFill>
                <a:latin typeface="微軟正黑體"/>
                <a:cs typeface="微軟正黑體"/>
              </a:rPr>
              <a:t>學校之準備 度</a:t>
            </a:r>
            <a:r>
              <a:rPr sz="2400" dirty="0">
                <a:latin typeface="微軟正黑體"/>
                <a:cs typeface="微軟正黑體"/>
              </a:rPr>
              <a:t>」情形核定補</a:t>
            </a:r>
            <a:r>
              <a:rPr sz="2400" spc="-10" dirty="0">
                <a:latin typeface="微軟正黑體"/>
                <a:cs typeface="微軟正黑體"/>
              </a:rPr>
              <a:t>助</a:t>
            </a:r>
            <a:r>
              <a:rPr sz="2400" dirty="0">
                <a:latin typeface="微軟正黑體"/>
                <a:cs typeface="微軟正黑體"/>
              </a:rPr>
              <a:t>。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406" y="5288686"/>
            <a:ext cx="7075170" cy="9067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微軟正黑體"/>
                <a:cs typeface="微軟正黑體"/>
              </a:rPr>
              <a:t>請辦理縣市</a:t>
            </a:r>
            <a:r>
              <a:rPr sz="2400" b="1" dirty="0">
                <a:solidFill>
                  <a:srgbClr val="FF0000"/>
                </a:solidFill>
                <a:latin typeface="微軟正黑體"/>
                <a:cs typeface="微軟正黑體"/>
              </a:rPr>
              <a:t>國教輔導團</a:t>
            </a:r>
            <a:r>
              <a:rPr sz="2400" dirty="0">
                <a:latin typeface="微軟正黑體"/>
                <a:cs typeface="微軟正黑體"/>
              </a:rPr>
              <a:t>成員之數位學習增能培</a:t>
            </a:r>
            <a:r>
              <a:rPr sz="2400" spc="0" dirty="0">
                <a:latin typeface="微軟正黑體"/>
                <a:cs typeface="微軟正黑體"/>
              </a:rPr>
              <a:t>訓</a:t>
            </a:r>
            <a:r>
              <a:rPr sz="2400" dirty="0">
                <a:latin typeface="標楷體"/>
                <a:cs typeface="標楷體"/>
              </a:rPr>
              <a:t>。</a:t>
            </a:r>
            <a:endParaRPr sz="2400">
              <a:latin typeface="標楷體"/>
              <a:cs typeface="標楷體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微軟正黑體"/>
                <a:cs typeface="微軟正黑體"/>
              </a:rPr>
              <a:t>組織推動與輔導之專家、教師團隊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14" y="3899153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19" h="934720">
                <a:moveTo>
                  <a:pt x="0" y="467106"/>
                </a:moveTo>
                <a:lnTo>
                  <a:pt x="2411" y="419353"/>
                </a:lnTo>
                <a:lnTo>
                  <a:pt x="9489" y="372978"/>
                </a:lnTo>
                <a:lnTo>
                  <a:pt x="21000" y="328217"/>
                </a:lnTo>
                <a:lnTo>
                  <a:pt x="36707" y="285303"/>
                </a:lnTo>
                <a:lnTo>
                  <a:pt x="56377" y="244472"/>
                </a:lnTo>
                <a:lnTo>
                  <a:pt x="79774" y="205959"/>
                </a:lnTo>
                <a:lnTo>
                  <a:pt x="106664" y="169999"/>
                </a:lnTo>
                <a:lnTo>
                  <a:pt x="136812" y="136826"/>
                </a:lnTo>
                <a:lnTo>
                  <a:pt x="169983" y="106676"/>
                </a:lnTo>
                <a:lnTo>
                  <a:pt x="205942" y="79784"/>
                </a:lnTo>
                <a:lnTo>
                  <a:pt x="244455" y="56384"/>
                </a:lnTo>
                <a:lnTo>
                  <a:pt x="285287" y="36712"/>
                </a:lnTo>
                <a:lnTo>
                  <a:pt x="328203" y="21003"/>
                </a:lnTo>
                <a:lnTo>
                  <a:pt x="372967" y="9491"/>
                </a:lnTo>
                <a:lnTo>
                  <a:pt x="419347" y="2412"/>
                </a:lnTo>
                <a:lnTo>
                  <a:pt x="467106" y="0"/>
                </a:lnTo>
                <a:lnTo>
                  <a:pt x="514864" y="2412"/>
                </a:lnTo>
                <a:lnTo>
                  <a:pt x="561244" y="9491"/>
                </a:lnTo>
                <a:lnTo>
                  <a:pt x="606008" y="21003"/>
                </a:lnTo>
                <a:lnTo>
                  <a:pt x="648924" y="36712"/>
                </a:lnTo>
                <a:lnTo>
                  <a:pt x="689756" y="56384"/>
                </a:lnTo>
                <a:lnTo>
                  <a:pt x="728269" y="79784"/>
                </a:lnTo>
                <a:lnTo>
                  <a:pt x="764228" y="106676"/>
                </a:lnTo>
                <a:lnTo>
                  <a:pt x="797399" y="136826"/>
                </a:lnTo>
                <a:lnTo>
                  <a:pt x="827547" y="169999"/>
                </a:lnTo>
                <a:lnTo>
                  <a:pt x="854437" y="205959"/>
                </a:lnTo>
                <a:lnTo>
                  <a:pt x="877834" y="244472"/>
                </a:lnTo>
                <a:lnTo>
                  <a:pt x="897504" y="285303"/>
                </a:lnTo>
                <a:lnTo>
                  <a:pt x="913211" y="328217"/>
                </a:lnTo>
                <a:lnTo>
                  <a:pt x="924722" y="372978"/>
                </a:lnTo>
                <a:lnTo>
                  <a:pt x="931800" y="419353"/>
                </a:lnTo>
                <a:lnTo>
                  <a:pt x="934212" y="467106"/>
                </a:lnTo>
                <a:lnTo>
                  <a:pt x="931800" y="514858"/>
                </a:lnTo>
                <a:lnTo>
                  <a:pt x="924722" y="561233"/>
                </a:lnTo>
                <a:lnTo>
                  <a:pt x="913211" y="605994"/>
                </a:lnTo>
                <a:lnTo>
                  <a:pt x="897504" y="648908"/>
                </a:lnTo>
                <a:lnTo>
                  <a:pt x="877834" y="689739"/>
                </a:lnTo>
                <a:lnTo>
                  <a:pt x="854437" y="728252"/>
                </a:lnTo>
                <a:lnTo>
                  <a:pt x="827547" y="764212"/>
                </a:lnTo>
                <a:lnTo>
                  <a:pt x="797399" y="797385"/>
                </a:lnTo>
                <a:lnTo>
                  <a:pt x="764228" y="827535"/>
                </a:lnTo>
                <a:lnTo>
                  <a:pt x="728269" y="854427"/>
                </a:lnTo>
                <a:lnTo>
                  <a:pt x="689756" y="877827"/>
                </a:lnTo>
                <a:lnTo>
                  <a:pt x="648924" y="897499"/>
                </a:lnTo>
                <a:lnTo>
                  <a:pt x="606008" y="913208"/>
                </a:lnTo>
                <a:lnTo>
                  <a:pt x="561244" y="924720"/>
                </a:lnTo>
                <a:lnTo>
                  <a:pt x="514864" y="931799"/>
                </a:lnTo>
                <a:lnTo>
                  <a:pt x="467106" y="934212"/>
                </a:lnTo>
                <a:lnTo>
                  <a:pt x="419347" y="931799"/>
                </a:lnTo>
                <a:lnTo>
                  <a:pt x="372967" y="924720"/>
                </a:lnTo>
                <a:lnTo>
                  <a:pt x="328203" y="913208"/>
                </a:lnTo>
                <a:lnTo>
                  <a:pt x="285287" y="897499"/>
                </a:lnTo>
                <a:lnTo>
                  <a:pt x="244455" y="877827"/>
                </a:lnTo>
                <a:lnTo>
                  <a:pt x="205942" y="854427"/>
                </a:lnTo>
                <a:lnTo>
                  <a:pt x="169983" y="827535"/>
                </a:lnTo>
                <a:lnTo>
                  <a:pt x="136812" y="797385"/>
                </a:lnTo>
                <a:lnTo>
                  <a:pt x="106664" y="764212"/>
                </a:lnTo>
                <a:lnTo>
                  <a:pt x="79774" y="728252"/>
                </a:lnTo>
                <a:lnTo>
                  <a:pt x="56377" y="689739"/>
                </a:lnTo>
                <a:lnTo>
                  <a:pt x="36707" y="648908"/>
                </a:lnTo>
                <a:lnTo>
                  <a:pt x="21000" y="605994"/>
                </a:lnTo>
                <a:lnTo>
                  <a:pt x="9489" y="561233"/>
                </a:lnTo>
                <a:lnTo>
                  <a:pt x="2411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7586" y="3902455"/>
            <a:ext cx="48260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教師 培力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9685" y="4429125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4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3960" y="4301871"/>
            <a:ext cx="398780" cy="127635"/>
          </a:xfrm>
          <a:custGeom>
            <a:avLst/>
            <a:gdLst/>
            <a:ahLst/>
            <a:cxnLst/>
            <a:rect l="l" t="t" r="r" b="b"/>
            <a:pathLst>
              <a:path w="398780" h="127635">
                <a:moveTo>
                  <a:pt x="398741" y="0"/>
                </a:moveTo>
                <a:lnTo>
                  <a:pt x="0" y="0"/>
                </a:lnTo>
                <a:lnTo>
                  <a:pt x="0" y="127253"/>
                </a:lnTo>
                <a:lnTo>
                  <a:pt x="398741" y="127253"/>
                </a:lnTo>
                <a:lnTo>
                  <a:pt x="398741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9685" y="4166742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4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0022" y="3899153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19" h="934720">
                <a:moveTo>
                  <a:pt x="0" y="467106"/>
                </a:moveTo>
                <a:lnTo>
                  <a:pt x="2412" y="419353"/>
                </a:lnTo>
                <a:lnTo>
                  <a:pt x="9491" y="372978"/>
                </a:lnTo>
                <a:lnTo>
                  <a:pt x="21003" y="328217"/>
                </a:lnTo>
                <a:lnTo>
                  <a:pt x="36712" y="285303"/>
                </a:lnTo>
                <a:lnTo>
                  <a:pt x="56384" y="244472"/>
                </a:lnTo>
                <a:lnTo>
                  <a:pt x="79784" y="205959"/>
                </a:lnTo>
                <a:lnTo>
                  <a:pt x="106676" y="169999"/>
                </a:lnTo>
                <a:lnTo>
                  <a:pt x="136826" y="136826"/>
                </a:lnTo>
                <a:lnTo>
                  <a:pt x="169999" y="106676"/>
                </a:lnTo>
                <a:lnTo>
                  <a:pt x="205959" y="79784"/>
                </a:lnTo>
                <a:lnTo>
                  <a:pt x="244472" y="56384"/>
                </a:lnTo>
                <a:lnTo>
                  <a:pt x="285303" y="36712"/>
                </a:lnTo>
                <a:lnTo>
                  <a:pt x="328217" y="21003"/>
                </a:lnTo>
                <a:lnTo>
                  <a:pt x="372978" y="9491"/>
                </a:lnTo>
                <a:lnTo>
                  <a:pt x="419353" y="2412"/>
                </a:lnTo>
                <a:lnTo>
                  <a:pt x="467105" y="0"/>
                </a:lnTo>
                <a:lnTo>
                  <a:pt x="514858" y="2412"/>
                </a:lnTo>
                <a:lnTo>
                  <a:pt x="561233" y="9491"/>
                </a:lnTo>
                <a:lnTo>
                  <a:pt x="605994" y="21003"/>
                </a:lnTo>
                <a:lnTo>
                  <a:pt x="648908" y="36712"/>
                </a:lnTo>
                <a:lnTo>
                  <a:pt x="689739" y="56384"/>
                </a:lnTo>
                <a:lnTo>
                  <a:pt x="728252" y="79784"/>
                </a:lnTo>
                <a:lnTo>
                  <a:pt x="764212" y="106676"/>
                </a:lnTo>
                <a:lnTo>
                  <a:pt x="797385" y="136826"/>
                </a:lnTo>
                <a:lnTo>
                  <a:pt x="827535" y="169999"/>
                </a:lnTo>
                <a:lnTo>
                  <a:pt x="854427" y="205959"/>
                </a:lnTo>
                <a:lnTo>
                  <a:pt x="877827" y="244472"/>
                </a:lnTo>
                <a:lnTo>
                  <a:pt x="897499" y="285303"/>
                </a:lnTo>
                <a:lnTo>
                  <a:pt x="913208" y="328217"/>
                </a:lnTo>
                <a:lnTo>
                  <a:pt x="924720" y="372978"/>
                </a:lnTo>
                <a:lnTo>
                  <a:pt x="931799" y="419353"/>
                </a:lnTo>
                <a:lnTo>
                  <a:pt x="934211" y="467106"/>
                </a:lnTo>
                <a:lnTo>
                  <a:pt x="931799" y="514858"/>
                </a:lnTo>
                <a:lnTo>
                  <a:pt x="924720" y="561233"/>
                </a:lnTo>
                <a:lnTo>
                  <a:pt x="913208" y="605994"/>
                </a:lnTo>
                <a:lnTo>
                  <a:pt x="897499" y="648908"/>
                </a:lnTo>
                <a:lnTo>
                  <a:pt x="877827" y="689739"/>
                </a:lnTo>
                <a:lnTo>
                  <a:pt x="854427" y="728252"/>
                </a:lnTo>
                <a:lnTo>
                  <a:pt x="827535" y="764212"/>
                </a:lnTo>
                <a:lnTo>
                  <a:pt x="797385" y="797385"/>
                </a:lnTo>
                <a:lnTo>
                  <a:pt x="764212" y="827535"/>
                </a:lnTo>
                <a:lnTo>
                  <a:pt x="728252" y="854427"/>
                </a:lnTo>
                <a:lnTo>
                  <a:pt x="689739" y="877827"/>
                </a:lnTo>
                <a:lnTo>
                  <a:pt x="648908" y="897499"/>
                </a:lnTo>
                <a:lnTo>
                  <a:pt x="605994" y="913208"/>
                </a:lnTo>
                <a:lnTo>
                  <a:pt x="561233" y="924720"/>
                </a:lnTo>
                <a:lnTo>
                  <a:pt x="514858" y="931799"/>
                </a:lnTo>
                <a:lnTo>
                  <a:pt x="467105" y="934212"/>
                </a:lnTo>
                <a:lnTo>
                  <a:pt x="419353" y="931799"/>
                </a:lnTo>
                <a:lnTo>
                  <a:pt x="372978" y="924720"/>
                </a:lnTo>
                <a:lnTo>
                  <a:pt x="328217" y="913208"/>
                </a:lnTo>
                <a:lnTo>
                  <a:pt x="285303" y="897499"/>
                </a:lnTo>
                <a:lnTo>
                  <a:pt x="244472" y="877827"/>
                </a:lnTo>
                <a:lnTo>
                  <a:pt x="205959" y="854427"/>
                </a:lnTo>
                <a:lnTo>
                  <a:pt x="169999" y="827535"/>
                </a:lnTo>
                <a:lnTo>
                  <a:pt x="136826" y="797385"/>
                </a:lnTo>
                <a:lnTo>
                  <a:pt x="106676" y="764212"/>
                </a:lnTo>
                <a:lnTo>
                  <a:pt x="79784" y="728252"/>
                </a:lnTo>
                <a:lnTo>
                  <a:pt x="56384" y="689739"/>
                </a:lnTo>
                <a:lnTo>
                  <a:pt x="36712" y="648908"/>
                </a:lnTo>
                <a:lnTo>
                  <a:pt x="21003" y="605994"/>
                </a:lnTo>
                <a:lnTo>
                  <a:pt x="9491" y="561233"/>
                </a:lnTo>
                <a:lnTo>
                  <a:pt x="2412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24939" y="3902455"/>
            <a:ext cx="48260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平臺 使用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16554" y="4429125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1426" y="4301871"/>
            <a:ext cx="397510" cy="127635"/>
          </a:xfrm>
          <a:custGeom>
            <a:avLst/>
            <a:gdLst/>
            <a:ahLst/>
            <a:cxnLst/>
            <a:rect l="l" t="t" r="r" b="b"/>
            <a:pathLst>
              <a:path w="397510" h="127635">
                <a:moveTo>
                  <a:pt x="397510" y="0"/>
                </a:moveTo>
                <a:lnTo>
                  <a:pt x="0" y="0"/>
                </a:lnTo>
                <a:lnTo>
                  <a:pt x="0" y="127253"/>
                </a:lnTo>
                <a:lnTo>
                  <a:pt x="397510" y="127253"/>
                </a:lnTo>
                <a:lnTo>
                  <a:pt x="397510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6554" y="4166742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7653" y="3899153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20" h="934720">
                <a:moveTo>
                  <a:pt x="0" y="467106"/>
                </a:moveTo>
                <a:lnTo>
                  <a:pt x="2412" y="419353"/>
                </a:lnTo>
                <a:lnTo>
                  <a:pt x="9491" y="372978"/>
                </a:lnTo>
                <a:lnTo>
                  <a:pt x="21003" y="328217"/>
                </a:lnTo>
                <a:lnTo>
                  <a:pt x="36712" y="285303"/>
                </a:lnTo>
                <a:lnTo>
                  <a:pt x="56384" y="244472"/>
                </a:lnTo>
                <a:lnTo>
                  <a:pt x="79784" y="205959"/>
                </a:lnTo>
                <a:lnTo>
                  <a:pt x="106676" y="169999"/>
                </a:lnTo>
                <a:lnTo>
                  <a:pt x="136826" y="136826"/>
                </a:lnTo>
                <a:lnTo>
                  <a:pt x="169999" y="106676"/>
                </a:lnTo>
                <a:lnTo>
                  <a:pt x="205959" y="79784"/>
                </a:lnTo>
                <a:lnTo>
                  <a:pt x="244472" y="56384"/>
                </a:lnTo>
                <a:lnTo>
                  <a:pt x="285303" y="36712"/>
                </a:lnTo>
                <a:lnTo>
                  <a:pt x="328217" y="21003"/>
                </a:lnTo>
                <a:lnTo>
                  <a:pt x="372978" y="9491"/>
                </a:lnTo>
                <a:lnTo>
                  <a:pt x="419353" y="2412"/>
                </a:lnTo>
                <a:lnTo>
                  <a:pt x="467106" y="0"/>
                </a:lnTo>
                <a:lnTo>
                  <a:pt x="514858" y="2412"/>
                </a:lnTo>
                <a:lnTo>
                  <a:pt x="561233" y="9491"/>
                </a:lnTo>
                <a:lnTo>
                  <a:pt x="605994" y="21003"/>
                </a:lnTo>
                <a:lnTo>
                  <a:pt x="648908" y="36712"/>
                </a:lnTo>
                <a:lnTo>
                  <a:pt x="689739" y="56384"/>
                </a:lnTo>
                <a:lnTo>
                  <a:pt x="728252" y="79784"/>
                </a:lnTo>
                <a:lnTo>
                  <a:pt x="764212" y="106676"/>
                </a:lnTo>
                <a:lnTo>
                  <a:pt x="797385" y="136826"/>
                </a:lnTo>
                <a:lnTo>
                  <a:pt x="827535" y="169999"/>
                </a:lnTo>
                <a:lnTo>
                  <a:pt x="854427" y="205959"/>
                </a:lnTo>
                <a:lnTo>
                  <a:pt x="877827" y="244472"/>
                </a:lnTo>
                <a:lnTo>
                  <a:pt x="897499" y="285303"/>
                </a:lnTo>
                <a:lnTo>
                  <a:pt x="913208" y="328217"/>
                </a:lnTo>
                <a:lnTo>
                  <a:pt x="924720" y="372978"/>
                </a:lnTo>
                <a:lnTo>
                  <a:pt x="931799" y="419353"/>
                </a:lnTo>
                <a:lnTo>
                  <a:pt x="934212" y="467106"/>
                </a:lnTo>
                <a:lnTo>
                  <a:pt x="931799" y="514858"/>
                </a:lnTo>
                <a:lnTo>
                  <a:pt x="924720" y="561233"/>
                </a:lnTo>
                <a:lnTo>
                  <a:pt x="913208" y="605994"/>
                </a:lnTo>
                <a:lnTo>
                  <a:pt x="897499" y="648908"/>
                </a:lnTo>
                <a:lnTo>
                  <a:pt x="877827" y="689739"/>
                </a:lnTo>
                <a:lnTo>
                  <a:pt x="854427" y="728252"/>
                </a:lnTo>
                <a:lnTo>
                  <a:pt x="827535" y="764212"/>
                </a:lnTo>
                <a:lnTo>
                  <a:pt x="797385" y="797385"/>
                </a:lnTo>
                <a:lnTo>
                  <a:pt x="764212" y="827535"/>
                </a:lnTo>
                <a:lnTo>
                  <a:pt x="728252" y="854427"/>
                </a:lnTo>
                <a:lnTo>
                  <a:pt x="689739" y="877827"/>
                </a:lnTo>
                <a:lnTo>
                  <a:pt x="648908" y="897499"/>
                </a:lnTo>
                <a:lnTo>
                  <a:pt x="605994" y="913208"/>
                </a:lnTo>
                <a:lnTo>
                  <a:pt x="561233" y="924720"/>
                </a:lnTo>
                <a:lnTo>
                  <a:pt x="514858" y="931799"/>
                </a:lnTo>
                <a:lnTo>
                  <a:pt x="467106" y="934212"/>
                </a:lnTo>
                <a:lnTo>
                  <a:pt x="419353" y="931799"/>
                </a:lnTo>
                <a:lnTo>
                  <a:pt x="372978" y="924720"/>
                </a:lnTo>
                <a:lnTo>
                  <a:pt x="328217" y="913208"/>
                </a:lnTo>
                <a:lnTo>
                  <a:pt x="285303" y="897499"/>
                </a:lnTo>
                <a:lnTo>
                  <a:pt x="244472" y="877827"/>
                </a:lnTo>
                <a:lnTo>
                  <a:pt x="205959" y="854427"/>
                </a:lnTo>
                <a:lnTo>
                  <a:pt x="169999" y="827535"/>
                </a:lnTo>
                <a:lnTo>
                  <a:pt x="136826" y="797385"/>
                </a:lnTo>
                <a:lnTo>
                  <a:pt x="106676" y="764212"/>
                </a:lnTo>
                <a:lnTo>
                  <a:pt x="79784" y="728252"/>
                </a:lnTo>
                <a:lnTo>
                  <a:pt x="56384" y="689739"/>
                </a:lnTo>
                <a:lnTo>
                  <a:pt x="36712" y="648908"/>
                </a:lnTo>
                <a:lnTo>
                  <a:pt x="21003" y="605994"/>
                </a:lnTo>
                <a:lnTo>
                  <a:pt x="9491" y="561233"/>
                </a:lnTo>
                <a:lnTo>
                  <a:pt x="2412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51935" y="3902455"/>
            <a:ext cx="483234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載具 管理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43425" y="4429125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07661" y="4301871"/>
            <a:ext cx="398780" cy="127635"/>
          </a:xfrm>
          <a:custGeom>
            <a:avLst/>
            <a:gdLst/>
            <a:ahLst/>
            <a:cxnLst/>
            <a:rect l="l" t="t" r="r" b="b"/>
            <a:pathLst>
              <a:path w="398779" h="127635">
                <a:moveTo>
                  <a:pt x="398779" y="0"/>
                </a:moveTo>
                <a:lnTo>
                  <a:pt x="0" y="0"/>
                </a:lnTo>
                <a:lnTo>
                  <a:pt x="0" y="127253"/>
                </a:lnTo>
                <a:lnTo>
                  <a:pt x="398779" y="127253"/>
                </a:lnTo>
                <a:lnTo>
                  <a:pt x="398779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4166742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5285" y="3899153"/>
            <a:ext cx="932815" cy="934719"/>
          </a:xfrm>
          <a:custGeom>
            <a:avLst/>
            <a:gdLst/>
            <a:ahLst/>
            <a:cxnLst/>
            <a:rect l="l" t="t" r="r" b="b"/>
            <a:pathLst>
              <a:path w="932814" h="934720">
                <a:moveTo>
                  <a:pt x="0" y="467106"/>
                </a:moveTo>
                <a:lnTo>
                  <a:pt x="2407" y="419353"/>
                </a:lnTo>
                <a:lnTo>
                  <a:pt x="9474" y="372978"/>
                </a:lnTo>
                <a:lnTo>
                  <a:pt x="20965" y="328217"/>
                </a:lnTo>
                <a:lnTo>
                  <a:pt x="36647" y="285303"/>
                </a:lnTo>
                <a:lnTo>
                  <a:pt x="56284" y="244472"/>
                </a:lnTo>
                <a:lnTo>
                  <a:pt x="79643" y="205959"/>
                </a:lnTo>
                <a:lnTo>
                  <a:pt x="106489" y="169999"/>
                </a:lnTo>
                <a:lnTo>
                  <a:pt x="136588" y="136826"/>
                </a:lnTo>
                <a:lnTo>
                  <a:pt x="169705" y="106676"/>
                </a:lnTo>
                <a:lnTo>
                  <a:pt x="205606" y="79784"/>
                </a:lnTo>
                <a:lnTo>
                  <a:pt x="244056" y="56384"/>
                </a:lnTo>
                <a:lnTo>
                  <a:pt x="284821" y="36712"/>
                </a:lnTo>
                <a:lnTo>
                  <a:pt x="327667" y="21003"/>
                </a:lnTo>
                <a:lnTo>
                  <a:pt x="372359" y="9491"/>
                </a:lnTo>
                <a:lnTo>
                  <a:pt x="418662" y="2412"/>
                </a:lnTo>
                <a:lnTo>
                  <a:pt x="466343" y="0"/>
                </a:lnTo>
                <a:lnTo>
                  <a:pt x="514025" y="2412"/>
                </a:lnTo>
                <a:lnTo>
                  <a:pt x="560328" y="9491"/>
                </a:lnTo>
                <a:lnTo>
                  <a:pt x="605020" y="21003"/>
                </a:lnTo>
                <a:lnTo>
                  <a:pt x="647866" y="36712"/>
                </a:lnTo>
                <a:lnTo>
                  <a:pt x="688631" y="56384"/>
                </a:lnTo>
                <a:lnTo>
                  <a:pt x="727081" y="79784"/>
                </a:lnTo>
                <a:lnTo>
                  <a:pt x="762982" y="106676"/>
                </a:lnTo>
                <a:lnTo>
                  <a:pt x="796099" y="136826"/>
                </a:lnTo>
                <a:lnTo>
                  <a:pt x="826198" y="169999"/>
                </a:lnTo>
                <a:lnTo>
                  <a:pt x="853044" y="205959"/>
                </a:lnTo>
                <a:lnTo>
                  <a:pt x="876403" y="244472"/>
                </a:lnTo>
                <a:lnTo>
                  <a:pt x="896040" y="285303"/>
                </a:lnTo>
                <a:lnTo>
                  <a:pt x="911722" y="328217"/>
                </a:lnTo>
                <a:lnTo>
                  <a:pt x="923213" y="372978"/>
                </a:lnTo>
                <a:lnTo>
                  <a:pt x="930280" y="419353"/>
                </a:lnTo>
                <a:lnTo>
                  <a:pt x="932688" y="467106"/>
                </a:lnTo>
                <a:lnTo>
                  <a:pt x="930280" y="514858"/>
                </a:lnTo>
                <a:lnTo>
                  <a:pt x="923213" y="561233"/>
                </a:lnTo>
                <a:lnTo>
                  <a:pt x="911722" y="605994"/>
                </a:lnTo>
                <a:lnTo>
                  <a:pt x="896040" y="648908"/>
                </a:lnTo>
                <a:lnTo>
                  <a:pt x="876403" y="689739"/>
                </a:lnTo>
                <a:lnTo>
                  <a:pt x="853044" y="728252"/>
                </a:lnTo>
                <a:lnTo>
                  <a:pt x="826198" y="764212"/>
                </a:lnTo>
                <a:lnTo>
                  <a:pt x="796099" y="797385"/>
                </a:lnTo>
                <a:lnTo>
                  <a:pt x="762982" y="827535"/>
                </a:lnTo>
                <a:lnTo>
                  <a:pt x="727081" y="854427"/>
                </a:lnTo>
                <a:lnTo>
                  <a:pt x="688631" y="877827"/>
                </a:lnTo>
                <a:lnTo>
                  <a:pt x="647866" y="897499"/>
                </a:lnTo>
                <a:lnTo>
                  <a:pt x="605020" y="913208"/>
                </a:lnTo>
                <a:lnTo>
                  <a:pt x="560328" y="924720"/>
                </a:lnTo>
                <a:lnTo>
                  <a:pt x="514025" y="931799"/>
                </a:lnTo>
                <a:lnTo>
                  <a:pt x="466343" y="934212"/>
                </a:lnTo>
                <a:lnTo>
                  <a:pt x="418662" y="931799"/>
                </a:lnTo>
                <a:lnTo>
                  <a:pt x="372359" y="924720"/>
                </a:lnTo>
                <a:lnTo>
                  <a:pt x="327667" y="913208"/>
                </a:lnTo>
                <a:lnTo>
                  <a:pt x="284821" y="897499"/>
                </a:lnTo>
                <a:lnTo>
                  <a:pt x="244056" y="877827"/>
                </a:lnTo>
                <a:lnTo>
                  <a:pt x="205606" y="854427"/>
                </a:lnTo>
                <a:lnTo>
                  <a:pt x="169705" y="827535"/>
                </a:lnTo>
                <a:lnTo>
                  <a:pt x="136588" y="797385"/>
                </a:lnTo>
                <a:lnTo>
                  <a:pt x="106489" y="764212"/>
                </a:lnTo>
                <a:lnTo>
                  <a:pt x="79643" y="728252"/>
                </a:lnTo>
                <a:lnTo>
                  <a:pt x="56284" y="689739"/>
                </a:lnTo>
                <a:lnTo>
                  <a:pt x="36647" y="648908"/>
                </a:lnTo>
                <a:lnTo>
                  <a:pt x="20965" y="605994"/>
                </a:lnTo>
                <a:lnTo>
                  <a:pt x="9474" y="561233"/>
                </a:lnTo>
                <a:lnTo>
                  <a:pt x="2407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79314" y="3902455"/>
            <a:ext cx="48260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網路 環境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70295" y="4429125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35166" y="4301871"/>
            <a:ext cx="397510" cy="127635"/>
          </a:xfrm>
          <a:custGeom>
            <a:avLst/>
            <a:gdLst/>
            <a:ahLst/>
            <a:cxnLst/>
            <a:rect l="l" t="t" r="r" b="b"/>
            <a:pathLst>
              <a:path w="397510" h="127635">
                <a:moveTo>
                  <a:pt x="397510" y="0"/>
                </a:moveTo>
                <a:lnTo>
                  <a:pt x="0" y="0"/>
                </a:lnTo>
                <a:lnTo>
                  <a:pt x="0" y="127253"/>
                </a:lnTo>
                <a:lnTo>
                  <a:pt x="397510" y="127253"/>
                </a:lnTo>
                <a:lnTo>
                  <a:pt x="397510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0295" y="4166742"/>
            <a:ext cx="127635" cy="135255"/>
          </a:xfrm>
          <a:custGeom>
            <a:avLst/>
            <a:gdLst/>
            <a:ahLst/>
            <a:cxnLst/>
            <a:rect l="l" t="t" r="r" b="b"/>
            <a:pathLst>
              <a:path w="127635" h="135254">
                <a:moveTo>
                  <a:pt x="127253" y="0"/>
                </a:moveTo>
                <a:lnTo>
                  <a:pt x="0" y="0"/>
                </a:lnTo>
                <a:lnTo>
                  <a:pt x="0" y="135127"/>
                </a:lnTo>
                <a:lnTo>
                  <a:pt x="127253" y="135127"/>
                </a:lnTo>
                <a:lnTo>
                  <a:pt x="127253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1393" y="3899153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20" h="934720">
                <a:moveTo>
                  <a:pt x="0" y="467106"/>
                </a:moveTo>
                <a:lnTo>
                  <a:pt x="2412" y="419353"/>
                </a:lnTo>
                <a:lnTo>
                  <a:pt x="9491" y="372978"/>
                </a:lnTo>
                <a:lnTo>
                  <a:pt x="21003" y="328217"/>
                </a:lnTo>
                <a:lnTo>
                  <a:pt x="36712" y="285303"/>
                </a:lnTo>
                <a:lnTo>
                  <a:pt x="56384" y="244472"/>
                </a:lnTo>
                <a:lnTo>
                  <a:pt x="79784" y="205959"/>
                </a:lnTo>
                <a:lnTo>
                  <a:pt x="106676" y="169999"/>
                </a:lnTo>
                <a:lnTo>
                  <a:pt x="136826" y="136826"/>
                </a:lnTo>
                <a:lnTo>
                  <a:pt x="169999" y="106676"/>
                </a:lnTo>
                <a:lnTo>
                  <a:pt x="205959" y="79784"/>
                </a:lnTo>
                <a:lnTo>
                  <a:pt x="244472" y="56384"/>
                </a:lnTo>
                <a:lnTo>
                  <a:pt x="285303" y="36712"/>
                </a:lnTo>
                <a:lnTo>
                  <a:pt x="328217" y="21003"/>
                </a:lnTo>
                <a:lnTo>
                  <a:pt x="372978" y="9491"/>
                </a:lnTo>
                <a:lnTo>
                  <a:pt x="419353" y="2412"/>
                </a:lnTo>
                <a:lnTo>
                  <a:pt x="467105" y="0"/>
                </a:lnTo>
                <a:lnTo>
                  <a:pt x="514858" y="2412"/>
                </a:lnTo>
                <a:lnTo>
                  <a:pt x="561233" y="9491"/>
                </a:lnTo>
                <a:lnTo>
                  <a:pt x="605994" y="21003"/>
                </a:lnTo>
                <a:lnTo>
                  <a:pt x="648908" y="36712"/>
                </a:lnTo>
                <a:lnTo>
                  <a:pt x="689739" y="56384"/>
                </a:lnTo>
                <a:lnTo>
                  <a:pt x="728252" y="79784"/>
                </a:lnTo>
                <a:lnTo>
                  <a:pt x="764212" y="106676"/>
                </a:lnTo>
                <a:lnTo>
                  <a:pt x="797385" y="136826"/>
                </a:lnTo>
                <a:lnTo>
                  <a:pt x="827535" y="169999"/>
                </a:lnTo>
                <a:lnTo>
                  <a:pt x="854427" y="205959"/>
                </a:lnTo>
                <a:lnTo>
                  <a:pt x="877827" y="244472"/>
                </a:lnTo>
                <a:lnTo>
                  <a:pt x="897499" y="285303"/>
                </a:lnTo>
                <a:lnTo>
                  <a:pt x="913208" y="328217"/>
                </a:lnTo>
                <a:lnTo>
                  <a:pt x="924720" y="372978"/>
                </a:lnTo>
                <a:lnTo>
                  <a:pt x="931799" y="419353"/>
                </a:lnTo>
                <a:lnTo>
                  <a:pt x="934211" y="467106"/>
                </a:lnTo>
                <a:lnTo>
                  <a:pt x="931799" y="514858"/>
                </a:lnTo>
                <a:lnTo>
                  <a:pt x="924720" y="561233"/>
                </a:lnTo>
                <a:lnTo>
                  <a:pt x="913208" y="605994"/>
                </a:lnTo>
                <a:lnTo>
                  <a:pt x="897499" y="648908"/>
                </a:lnTo>
                <a:lnTo>
                  <a:pt x="877827" y="689739"/>
                </a:lnTo>
                <a:lnTo>
                  <a:pt x="854427" y="728252"/>
                </a:lnTo>
                <a:lnTo>
                  <a:pt x="827535" y="764212"/>
                </a:lnTo>
                <a:lnTo>
                  <a:pt x="797385" y="797385"/>
                </a:lnTo>
                <a:lnTo>
                  <a:pt x="764212" y="827535"/>
                </a:lnTo>
                <a:lnTo>
                  <a:pt x="728252" y="854427"/>
                </a:lnTo>
                <a:lnTo>
                  <a:pt x="689739" y="877827"/>
                </a:lnTo>
                <a:lnTo>
                  <a:pt x="648908" y="897499"/>
                </a:lnTo>
                <a:lnTo>
                  <a:pt x="605994" y="913208"/>
                </a:lnTo>
                <a:lnTo>
                  <a:pt x="561233" y="924720"/>
                </a:lnTo>
                <a:lnTo>
                  <a:pt x="514858" y="931799"/>
                </a:lnTo>
                <a:lnTo>
                  <a:pt x="467105" y="934212"/>
                </a:lnTo>
                <a:lnTo>
                  <a:pt x="419353" y="931799"/>
                </a:lnTo>
                <a:lnTo>
                  <a:pt x="372978" y="924720"/>
                </a:lnTo>
                <a:lnTo>
                  <a:pt x="328217" y="913208"/>
                </a:lnTo>
                <a:lnTo>
                  <a:pt x="285303" y="897499"/>
                </a:lnTo>
                <a:lnTo>
                  <a:pt x="244472" y="877827"/>
                </a:lnTo>
                <a:lnTo>
                  <a:pt x="205959" y="854427"/>
                </a:lnTo>
                <a:lnTo>
                  <a:pt x="169999" y="827535"/>
                </a:lnTo>
                <a:lnTo>
                  <a:pt x="136826" y="797385"/>
                </a:lnTo>
                <a:lnTo>
                  <a:pt x="106676" y="764212"/>
                </a:lnTo>
                <a:lnTo>
                  <a:pt x="79784" y="728252"/>
                </a:lnTo>
                <a:lnTo>
                  <a:pt x="56384" y="689739"/>
                </a:lnTo>
                <a:lnTo>
                  <a:pt x="36712" y="648908"/>
                </a:lnTo>
                <a:lnTo>
                  <a:pt x="21003" y="605994"/>
                </a:lnTo>
                <a:lnTo>
                  <a:pt x="9491" y="561233"/>
                </a:lnTo>
                <a:lnTo>
                  <a:pt x="2412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31000" y="3952011"/>
            <a:ext cx="635000" cy="68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35800"/>
              </a:lnSpc>
              <a:spcBef>
                <a:spcPts val="100"/>
              </a:spcBef>
            </a:pPr>
            <a:r>
              <a:rPr sz="1600" dirty="0">
                <a:latin typeface="標楷體"/>
                <a:cs typeface="標楷體"/>
              </a:rPr>
              <a:t>學校 </a:t>
            </a:r>
            <a:r>
              <a:rPr sz="1600" spc="0" dirty="0">
                <a:latin typeface="標楷體"/>
                <a:cs typeface="標楷體"/>
              </a:rPr>
              <a:t>準</a:t>
            </a:r>
            <a:r>
              <a:rPr sz="1600" spc="-5" dirty="0">
                <a:latin typeface="標楷體"/>
                <a:cs typeface="標楷體"/>
              </a:rPr>
              <a:t>備度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62798" y="4206494"/>
            <a:ext cx="397510" cy="127635"/>
          </a:xfrm>
          <a:custGeom>
            <a:avLst/>
            <a:gdLst/>
            <a:ahLst/>
            <a:cxnLst/>
            <a:rect l="l" t="t" r="r" b="b"/>
            <a:pathLst>
              <a:path w="397509" h="127635">
                <a:moveTo>
                  <a:pt x="397509" y="0"/>
                </a:moveTo>
                <a:lnTo>
                  <a:pt x="0" y="0"/>
                </a:lnTo>
                <a:lnTo>
                  <a:pt x="0" y="127253"/>
                </a:lnTo>
                <a:lnTo>
                  <a:pt x="397509" y="127253"/>
                </a:lnTo>
                <a:lnTo>
                  <a:pt x="397509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2798" y="4397247"/>
            <a:ext cx="397510" cy="127635"/>
          </a:xfrm>
          <a:custGeom>
            <a:avLst/>
            <a:gdLst/>
            <a:ahLst/>
            <a:cxnLst/>
            <a:rect l="l" t="t" r="r" b="b"/>
            <a:pathLst>
              <a:path w="397509" h="127635">
                <a:moveTo>
                  <a:pt x="397509" y="0"/>
                </a:moveTo>
                <a:lnTo>
                  <a:pt x="0" y="0"/>
                </a:lnTo>
                <a:lnTo>
                  <a:pt x="0" y="127253"/>
                </a:lnTo>
                <a:lnTo>
                  <a:pt x="397509" y="127253"/>
                </a:lnTo>
                <a:lnTo>
                  <a:pt x="397509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09026" y="3899153"/>
            <a:ext cx="932815" cy="934719"/>
          </a:xfrm>
          <a:custGeom>
            <a:avLst/>
            <a:gdLst/>
            <a:ahLst/>
            <a:cxnLst/>
            <a:rect l="l" t="t" r="r" b="b"/>
            <a:pathLst>
              <a:path w="932815" h="934720">
                <a:moveTo>
                  <a:pt x="0" y="467106"/>
                </a:moveTo>
                <a:lnTo>
                  <a:pt x="2407" y="419353"/>
                </a:lnTo>
                <a:lnTo>
                  <a:pt x="9474" y="372978"/>
                </a:lnTo>
                <a:lnTo>
                  <a:pt x="20965" y="328217"/>
                </a:lnTo>
                <a:lnTo>
                  <a:pt x="36647" y="285303"/>
                </a:lnTo>
                <a:lnTo>
                  <a:pt x="56284" y="244472"/>
                </a:lnTo>
                <a:lnTo>
                  <a:pt x="79643" y="205959"/>
                </a:lnTo>
                <a:lnTo>
                  <a:pt x="106489" y="169999"/>
                </a:lnTo>
                <a:lnTo>
                  <a:pt x="136588" y="136826"/>
                </a:lnTo>
                <a:lnTo>
                  <a:pt x="169705" y="106676"/>
                </a:lnTo>
                <a:lnTo>
                  <a:pt x="205606" y="79784"/>
                </a:lnTo>
                <a:lnTo>
                  <a:pt x="244056" y="56384"/>
                </a:lnTo>
                <a:lnTo>
                  <a:pt x="284821" y="36712"/>
                </a:lnTo>
                <a:lnTo>
                  <a:pt x="327667" y="21003"/>
                </a:lnTo>
                <a:lnTo>
                  <a:pt x="372359" y="9491"/>
                </a:lnTo>
                <a:lnTo>
                  <a:pt x="418662" y="2412"/>
                </a:lnTo>
                <a:lnTo>
                  <a:pt x="466344" y="0"/>
                </a:lnTo>
                <a:lnTo>
                  <a:pt x="514025" y="2412"/>
                </a:lnTo>
                <a:lnTo>
                  <a:pt x="560328" y="9491"/>
                </a:lnTo>
                <a:lnTo>
                  <a:pt x="605020" y="21003"/>
                </a:lnTo>
                <a:lnTo>
                  <a:pt x="647866" y="36712"/>
                </a:lnTo>
                <a:lnTo>
                  <a:pt x="688631" y="56384"/>
                </a:lnTo>
                <a:lnTo>
                  <a:pt x="727081" y="79784"/>
                </a:lnTo>
                <a:lnTo>
                  <a:pt x="762982" y="106676"/>
                </a:lnTo>
                <a:lnTo>
                  <a:pt x="796099" y="136826"/>
                </a:lnTo>
                <a:lnTo>
                  <a:pt x="826198" y="169999"/>
                </a:lnTo>
                <a:lnTo>
                  <a:pt x="853044" y="205959"/>
                </a:lnTo>
                <a:lnTo>
                  <a:pt x="876403" y="244472"/>
                </a:lnTo>
                <a:lnTo>
                  <a:pt x="896040" y="285303"/>
                </a:lnTo>
                <a:lnTo>
                  <a:pt x="911722" y="328217"/>
                </a:lnTo>
                <a:lnTo>
                  <a:pt x="923213" y="372978"/>
                </a:lnTo>
                <a:lnTo>
                  <a:pt x="930280" y="419353"/>
                </a:lnTo>
                <a:lnTo>
                  <a:pt x="932688" y="467106"/>
                </a:lnTo>
                <a:lnTo>
                  <a:pt x="930280" y="514858"/>
                </a:lnTo>
                <a:lnTo>
                  <a:pt x="923213" y="561233"/>
                </a:lnTo>
                <a:lnTo>
                  <a:pt x="911722" y="605994"/>
                </a:lnTo>
                <a:lnTo>
                  <a:pt x="896040" y="648908"/>
                </a:lnTo>
                <a:lnTo>
                  <a:pt x="876403" y="689739"/>
                </a:lnTo>
                <a:lnTo>
                  <a:pt x="853044" y="728252"/>
                </a:lnTo>
                <a:lnTo>
                  <a:pt x="826198" y="764212"/>
                </a:lnTo>
                <a:lnTo>
                  <a:pt x="796099" y="797385"/>
                </a:lnTo>
                <a:lnTo>
                  <a:pt x="762982" y="827535"/>
                </a:lnTo>
                <a:lnTo>
                  <a:pt x="727081" y="854427"/>
                </a:lnTo>
                <a:lnTo>
                  <a:pt x="688631" y="877827"/>
                </a:lnTo>
                <a:lnTo>
                  <a:pt x="647866" y="897499"/>
                </a:lnTo>
                <a:lnTo>
                  <a:pt x="605020" y="913208"/>
                </a:lnTo>
                <a:lnTo>
                  <a:pt x="560328" y="924720"/>
                </a:lnTo>
                <a:lnTo>
                  <a:pt x="514025" y="931799"/>
                </a:lnTo>
                <a:lnTo>
                  <a:pt x="466344" y="934212"/>
                </a:lnTo>
                <a:lnTo>
                  <a:pt x="418662" y="931799"/>
                </a:lnTo>
                <a:lnTo>
                  <a:pt x="372359" y="924720"/>
                </a:lnTo>
                <a:lnTo>
                  <a:pt x="327667" y="913208"/>
                </a:lnTo>
                <a:lnTo>
                  <a:pt x="284821" y="897499"/>
                </a:lnTo>
                <a:lnTo>
                  <a:pt x="244056" y="877827"/>
                </a:lnTo>
                <a:lnTo>
                  <a:pt x="205606" y="854427"/>
                </a:lnTo>
                <a:lnTo>
                  <a:pt x="169705" y="827535"/>
                </a:lnTo>
                <a:lnTo>
                  <a:pt x="136588" y="797385"/>
                </a:lnTo>
                <a:lnTo>
                  <a:pt x="106489" y="764212"/>
                </a:lnTo>
                <a:lnTo>
                  <a:pt x="79643" y="728252"/>
                </a:lnTo>
                <a:lnTo>
                  <a:pt x="56284" y="689739"/>
                </a:lnTo>
                <a:lnTo>
                  <a:pt x="36647" y="648908"/>
                </a:lnTo>
                <a:lnTo>
                  <a:pt x="20965" y="605994"/>
                </a:lnTo>
                <a:lnTo>
                  <a:pt x="9474" y="561233"/>
                </a:lnTo>
                <a:lnTo>
                  <a:pt x="2407" y="514858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33943" y="3902455"/>
            <a:ext cx="48260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100"/>
              </a:spcBef>
            </a:pPr>
            <a:r>
              <a:rPr sz="1800" dirty="0">
                <a:latin typeface="標楷體"/>
                <a:cs typeface="標楷體"/>
              </a:rPr>
              <a:t>補助 校數</a:t>
            </a:r>
            <a:endParaRPr sz="180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1249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8976"/>
            <a:ext cx="813816" cy="81381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4419" y="153923"/>
            <a:ext cx="5229606" cy="111937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1847" y="153923"/>
            <a:ext cx="1677161" cy="111937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6831" y="153923"/>
            <a:ext cx="1677162" cy="111937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6933" y="288416"/>
            <a:ext cx="6624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行動載具管理與推</a:t>
            </a:r>
            <a:r>
              <a:rPr sz="4000" dirty="0"/>
              <a:t>動</a:t>
            </a:r>
            <a:r>
              <a:rPr sz="4000" spc="-5" dirty="0"/>
              <a:t>參考機制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1251203" y="4334255"/>
            <a:ext cx="2186178" cy="127177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2810" y="4609922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縣市公告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1548" y="4585715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190500" y="89280"/>
                </a:lnTo>
                <a:lnTo>
                  <a:pt x="0" y="89280"/>
                </a:lnTo>
                <a:lnTo>
                  <a:pt x="0" y="357250"/>
                </a:lnTo>
                <a:lnTo>
                  <a:pt x="190500" y="357250"/>
                </a:lnTo>
                <a:lnTo>
                  <a:pt x="190500" y="446531"/>
                </a:lnTo>
                <a:lnTo>
                  <a:pt x="381000" y="223265"/>
                </a:lnTo>
                <a:lnTo>
                  <a:pt x="19050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1548" y="4585715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0" y="89280"/>
                </a:moveTo>
                <a:lnTo>
                  <a:pt x="190500" y="89280"/>
                </a:lnTo>
                <a:lnTo>
                  <a:pt x="190500" y="0"/>
                </a:lnTo>
                <a:lnTo>
                  <a:pt x="381000" y="223265"/>
                </a:lnTo>
                <a:lnTo>
                  <a:pt x="190500" y="446531"/>
                </a:lnTo>
                <a:lnTo>
                  <a:pt x="190500" y="357250"/>
                </a:lnTo>
                <a:lnTo>
                  <a:pt x="0" y="357250"/>
                </a:lnTo>
                <a:lnTo>
                  <a:pt x="0" y="89280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0376" y="4360164"/>
            <a:ext cx="2186178" cy="121996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82236" y="4609922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教師培訓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0720" y="4585715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190500" y="89280"/>
                </a:lnTo>
                <a:lnTo>
                  <a:pt x="0" y="89280"/>
                </a:lnTo>
                <a:lnTo>
                  <a:pt x="0" y="357250"/>
                </a:lnTo>
                <a:lnTo>
                  <a:pt x="190500" y="357250"/>
                </a:lnTo>
                <a:lnTo>
                  <a:pt x="190500" y="446531"/>
                </a:lnTo>
                <a:lnTo>
                  <a:pt x="381000" y="223265"/>
                </a:lnTo>
                <a:lnTo>
                  <a:pt x="19050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0720" y="4585715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0" y="89280"/>
                </a:moveTo>
                <a:lnTo>
                  <a:pt x="190500" y="89280"/>
                </a:lnTo>
                <a:lnTo>
                  <a:pt x="190500" y="0"/>
                </a:lnTo>
                <a:lnTo>
                  <a:pt x="381000" y="223265"/>
                </a:lnTo>
                <a:lnTo>
                  <a:pt x="190500" y="446531"/>
                </a:lnTo>
                <a:lnTo>
                  <a:pt x="190500" y="357250"/>
                </a:lnTo>
                <a:lnTo>
                  <a:pt x="0" y="357250"/>
                </a:lnTo>
                <a:lnTo>
                  <a:pt x="0" y="89280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0591" y="4320540"/>
            <a:ext cx="2241041" cy="129921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47790" y="4609922"/>
            <a:ext cx="155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線上</a:t>
            </a:r>
            <a:r>
              <a:rPr sz="2000" spc="-5" dirty="0">
                <a:solidFill>
                  <a:srgbClr val="FFFFFF"/>
                </a:solidFill>
                <a:latin typeface="標楷體"/>
                <a:cs typeface="標楷體"/>
              </a:rPr>
              <a:t>登</a:t>
            </a:r>
            <a:r>
              <a:rPr sz="2000" spc="-10" dirty="0">
                <a:solidFill>
                  <a:srgbClr val="FFFFFF"/>
                </a:solidFill>
                <a:latin typeface="標楷體"/>
                <a:cs typeface="標楷體"/>
              </a:rPr>
              <a:t>記</a:t>
            </a: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借用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07352" y="5265420"/>
            <a:ext cx="445134" cy="350520"/>
          </a:xfrm>
          <a:custGeom>
            <a:avLst/>
            <a:gdLst/>
            <a:ahLst/>
            <a:cxnLst/>
            <a:rect l="l" t="t" r="r" b="b"/>
            <a:pathLst>
              <a:path w="445134" h="350520">
                <a:moveTo>
                  <a:pt x="445007" y="175259"/>
                </a:moveTo>
                <a:lnTo>
                  <a:pt x="0" y="175259"/>
                </a:lnTo>
                <a:lnTo>
                  <a:pt x="222503" y="350519"/>
                </a:lnTo>
                <a:lnTo>
                  <a:pt x="445007" y="175259"/>
                </a:lnTo>
                <a:close/>
              </a:path>
              <a:path w="445134" h="350520">
                <a:moveTo>
                  <a:pt x="355980" y="0"/>
                </a:moveTo>
                <a:lnTo>
                  <a:pt x="89026" y="0"/>
                </a:lnTo>
                <a:lnTo>
                  <a:pt x="89026" y="175259"/>
                </a:lnTo>
                <a:lnTo>
                  <a:pt x="355980" y="175259"/>
                </a:lnTo>
                <a:lnTo>
                  <a:pt x="35598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7352" y="5265420"/>
            <a:ext cx="445134" cy="350520"/>
          </a:xfrm>
          <a:custGeom>
            <a:avLst/>
            <a:gdLst/>
            <a:ahLst/>
            <a:cxnLst/>
            <a:rect l="l" t="t" r="r" b="b"/>
            <a:pathLst>
              <a:path w="445134" h="350520">
                <a:moveTo>
                  <a:pt x="355980" y="0"/>
                </a:moveTo>
                <a:lnTo>
                  <a:pt x="355980" y="175259"/>
                </a:lnTo>
                <a:lnTo>
                  <a:pt x="445007" y="175259"/>
                </a:lnTo>
                <a:lnTo>
                  <a:pt x="222503" y="350519"/>
                </a:lnTo>
                <a:lnTo>
                  <a:pt x="0" y="175259"/>
                </a:lnTo>
                <a:lnTo>
                  <a:pt x="89026" y="175259"/>
                </a:lnTo>
                <a:lnTo>
                  <a:pt x="89026" y="0"/>
                </a:lnTo>
                <a:lnTo>
                  <a:pt x="355980" y="0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0591" y="5620514"/>
            <a:ext cx="2241041" cy="123520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47535" y="5806236"/>
            <a:ext cx="15519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0"/>
              </a:lnSpc>
              <a:spcBef>
                <a:spcPts val="105"/>
              </a:spcBef>
            </a:pP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學校</a:t>
            </a:r>
            <a:r>
              <a:rPr sz="2000" spc="-5" dirty="0">
                <a:solidFill>
                  <a:srgbClr val="FFFFFF"/>
                </a:solidFill>
                <a:latin typeface="標楷體"/>
                <a:cs typeface="標楷體"/>
              </a:rPr>
              <a:t>取</a:t>
            </a:r>
            <a:r>
              <a:rPr sz="2000" spc="-10" dirty="0">
                <a:solidFill>
                  <a:srgbClr val="FFFFFF"/>
                </a:solidFill>
                <a:latin typeface="標楷體"/>
                <a:cs typeface="標楷體"/>
              </a:rPr>
              <a:t>得</a:t>
            </a: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與保</a:t>
            </a:r>
            <a:endParaRPr sz="2000">
              <a:latin typeface="標楷體"/>
              <a:cs typeface="標楷體"/>
            </a:endParaRPr>
          </a:p>
          <a:p>
            <a:pPr algn="ctr">
              <a:lnSpc>
                <a:spcPts val="2370"/>
              </a:lnSpc>
            </a:pP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管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2055" y="5929884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0" y="223265"/>
                </a:lnTo>
                <a:lnTo>
                  <a:pt x="190500" y="446531"/>
                </a:lnTo>
                <a:lnTo>
                  <a:pt x="190500" y="357225"/>
                </a:lnTo>
                <a:lnTo>
                  <a:pt x="381000" y="357225"/>
                </a:lnTo>
                <a:lnTo>
                  <a:pt x="381000" y="89306"/>
                </a:lnTo>
                <a:lnTo>
                  <a:pt x="190500" y="89306"/>
                </a:lnTo>
                <a:lnTo>
                  <a:pt x="19050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2055" y="5929884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381000" y="357225"/>
                </a:moveTo>
                <a:lnTo>
                  <a:pt x="190500" y="357225"/>
                </a:lnTo>
                <a:lnTo>
                  <a:pt x="190500" y="446531"/>
                </a:lnTo>
                <a:lnTo>
                  <a:pt x="0" y="223265"/>
                </a:lnTo>
                <a:lnTo>
                  <a:pt x="190500" y="0"/>
                </a:lnTo>
                <a:lnTo>
                  <a:pt x="190500" y="89306"/>
                </a:lnTo>
                <a:lnTo>
                  <a:pt x="381000" y="89306"/>
                </a:lnTo>
                <a:lnTo>
                  <a:pt x="381000" y="357225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1420" y="5620514"/>
            <a:ext cx="2241042" cy="123520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28109" y="5806236"/>
            <a:ext cx="15519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70"/>
              </a:lnSpc>
              <a:spcBef>
                <a:spcPts val="105"/>
              </a:spcBef>
            </a:pP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學生</a:t>
            </a:r>
            <a:r>
              <a:rPr sz="2000" spc="-5" dirty="0">
                <a:solidFill>
                  <a:srgbClr val="FFFFFF"/>
                </a:solidFill>
                <a:latin typeface="標楷體"/>
                <a:cs typeface="標楷體"/>
              </a:rPr>
              <a:t>學</a:t>
            </a:r>
            <a:r>
              <a:rPr sz="2000" spc="-10" dirty="0">
                <a:solidFill>
                  <a:srgbClr val="FFFFFF"/>
                </a:solidFill>
                <a:latin typeface="標楷體"/>
                <a:cs typeface="標楷體"/>
              </a:rPr>
              <a:t>習</a:t>
            </a:r>
            <a:r>
              <a:rPr sz="2000" spc="0" dirty="0">
                <a:solidFill>
                  <a:srgbClr val="FFFFFF"/>
                </a:solidFill>
                <a:latin typeface="標楷體"/>
                <a:cs typeface="標楷體"/>
              </a:rPr>
              <a:t>與教</a:t>
            </a:r>
            <a:endParaRPr sz="2000">
              <a:latin typeface="標楷體"/>
              <a:cs typeface="標楷體"/>
            </a:endParaRPr>
          </a:p>
          <a:p>
            <a:pPr algn="ctr">
              <a:lnSpc>
                <a:spcPts val="2370"/>
              </a:lnSpc>
            </a:pP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師教學</a:t>
            </a:r>
            <a:r>
              <a:rPr sz="2000" spc="-15" dirty="0">
                <a:solidFill>
                  <a:srgbClr val="FFFFFF"/>
                </a:solidFill>
                <a:latin typeface="標楷體"/>
                <a:cs typeface="標楷體"/>
              </a:rPr>
              <a:t>使</a:t>
            </a: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用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62884" y="5929884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190500" y="0"/>
                </a:moveTo>
                <a:lnTo>
                  <a:pt x="0" y="223265"/>
                </a:lnTo>
                <a:lnTo>
                  <a:pt x="190500" y="446531"/>
                </a:lnTo>
                <a:lnTo>
                  <a:pt x="190500" y="357225"/>
                </a:lnTo>
                <a:lnTo>
                  <a:pt x="381000" y="357225"/>
                </a:lnTo>
                <a:lnTo>
                  <a:pt x="381000" y="89306"/>
                </a:lnTo>
                <a:lnTo>
                  <a:pt x="190500" y="89306"/>
                </a:lnTo>
                <a:lnTo>
                  <a:pt x="190500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2884" y="5929884"/>
            <a:ext cx="381000" cy="447040"/>
          </a:xfrm>
          <a:custGeom>
            <a:avLst/>
            <a:gdLst/>
            <a:ahLst/>
            <a:cxnLst/>
            <a:rect l="l" t="t" r="r" b="b"/>
            <a:pathLst>
              <a:path w="381000" h="447039">
                <a:moveTo>
                  <a:pt x="381000" y="357225"/>
                </a:moveTo>
                <a:lnTo>
                  <a:pt x="190500" y="357225"/>
                </a:lnTo>
                <a:lnTo>
                  <a:pt x="190500" y="446531"/>
                </a:lnTo>
                <a:lnTo>
                  <a:pt x="0" y="223265"/>
                </a:lnTo>
                <a:lnTo>
                  <a:pt x="190500" y="0"/>
                </a:lnTo>
                <a:lnTo>
                  <a:pt x="190500" y="89306"/>
                </a:lnTo>
                <a:lnTo>
                  <a:pt x="381000" y="89306"/>
                </a:lnTo>
                <a:lnTo>
                  <a:pt x="381000" y="357225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1203" y="5620514"/>
            <a:ext cx="2186178" cy="123520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16429" y="5955284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標楷體"/>
                <a:cs typeface="標楷體"/>
              </a:rPr>
              <a:t>歸還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31691" y="3396996"/>
            <a:ext cx="2489454" cy="125348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9727" y="1185307"/>
            <a:ext cx="8117840" cy="29248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微軟正黑體"/>
                <a:cs typeface="微軟正黑體"/>
              </a:rPr>
              <a:t>縣市政府教育</a:t>
            </a:r>
            <a:r>
              <a:rPr sz="2600" spc="-5" dirty="0">
                <a:latin typeface="微軟正黑體"/>
                <a:cs typeface="微軟正黑體"/>
              </a:rPr>
              <a:t>局</a:t>
            </a:r>
            <a:r>
              <a:rPr sz="2600" spc="-10" dirty="0">
                <a:latin typeface="微軟正黑體"/>
                <a:cs typeface="微軟正黑體"/>
              </a:rPr>
              <a:t>/</a:t>
            </a:r>
            <a:r>
              <a:rPr sz="2600" dirty="0">
                <a:latin typeface="微軟正黑體"/>
                <a:cs typeface="微軟正黑體"/>
              </a:rPr>
              <a:t>處訂定「行</a:t>
            </a:r>
            <a:r>
              <a:rPr sz="2600" spc="-15" dirty="0">
                <a:latin typeface="微軟正黑體"/>
                <a:cs typeface="微軟正黑體"/>
              </a:rPr>
              <a:t>動</a:t>
            </a:r>
            <a:r>
              <a:rPr sz="2600" dirty="0">
                <a:latin typeface="微軟正黑體"/>
                <a:cs typeface="微軟正黑體"/>
              </a:rPr>
              <a:t>載具</a:t>
            </a:r>
            <a:r>
              <a:rPr sz="2600" spc="-15" dirty="0">
                <a:latin typeface="微軟正黑體"/>
                <a:cs typeface="微軟正黑體"/>
              </a:rPr>
              <a:t>管</a:t>
            </a:r>
            <a:r>
              <a:rPr sz="2600" dirty="0">
                <a:latin typeface="微軟正黑體"/>
                <a:cs typeface="微軟正黑體"/>
              </a:rPr>
              <a:t>理與</a:t>
            </a:r>
            <a:r>
              <a:rPr sz="2600" spc="-15" dirty="0">
                <a:latin typeface="微軟正黑體"/>
                <a:cs typeface="微軟正黑體"/>
              </a:rPr>
              <a:t>推</a:t>
            </a:r>
            <a:r>
              <a:rPr sz="2600" dirty="0">
                <a:latin typeface="微軟正黑體"/>
                <a:cs typeface="微軟正黑體"/>
              </a:rPr>
              <a:t>動機</a:t>
            </a:r>
            <a:r>
              <a:rPr sz="2600" spc="-5" dirty="0">
                <a:latin typeface="微軟正黑體"/>
                <a:cs typeface="微軟正黑體"/>
              </a:rPr>
              <a:t>制</a:t>
            </a:r>
            <a:r>
              <a:rPr sz="2600" dirty="0">
                <a:latin typeface="微軟正黑體"/>
                <a:cs typeface="微軟正黑體"/>
              </a:rPr>
              <a:t>」</a:t>
            </a:r>
            <a:endParaRPr sz="2600">
              <a:latin typeface="微軟正黑體"/>
              <a:cs typeface="微軟正黑體"/>
            </a:endParaRPr>
          </a:p>
          <a:p>
            <a:pPr marL="756285" lvl="1" indent="-28638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須有收回載具，另配發其他有使用</a:t>
            </a:r>
            <a:r>
              <a:rPr sz="2200" dirty="0">
                <a:solidFill>
                  <a:srgbClr val="E36C09"/>
                </a:solidFill>
                <a:latin typeface="微軟正黑體"/>
                <a:cs typeface="微軟正黑體"/>
              </a:rPr>
              <a:t>需求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學</a:t>
            </a:r>
            <a:r>
              <a:rPr sz="2200" spc="0" dirty="0">
                <a:solidFill>
                  <a:srgbClr val="E36C09"/>
                </a:solidFill>
                <a:latin typeface="微軟正黑體"/>
                <a:cs typeface="微軟正黑體"/>
              </a:rPr>
              <a:t>校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之措施</a:t>
            </a:r>
            <a:endParaRPr sz="2200">
              <a:latin typeface="微軟正黑體"/>
              <a:cs typeface="微軟正黑體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E36C09"/>
                </a:solidFill>
                <a:latin typeface="微軟正黑體"/>
                <a:cs typeface="微軟正黑體"/>
              </a:rPr>
              <a:t>訂定疫情停課期間調度行動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載</a:t>
            </a:r>
            <a:r>
              <a:rPr sz="2200" spc="-10" dirty="0">
                <a:solidFill>
                  <a:srgbClr val="E36C09"/>
                </a:solidFill>
                <a:latin typeface="微軟正黑體"/>
                <a:cs typeface="微軟正黑體"/>
              </a:rPr>
              <a:t>具，</a:t>
            </a:r>
            <a:r>
              <a:rPr sz="2200" dirty="0">
                <a:solidFill>
                  <a:srgbClr val="E36C09"/>
                </a:solidFill>
                <a:latin typeface="微軟正黑體"/>
                <a:cs typeface="微軟正黑體"/>
              </a:rPr>
              <a:t>以</a:t>
            </a:r>
            <a:r>
              <a:rPr sz="2200" spc="-10" dirty="0">
                <a:solidFill>
                  <a:srgbClr val="E36C09"/>
                </a:solidFill>
                <a:latin typeface="微軟正黑體"/>
                <a:cs typeface="微軟正黑體"/>
              </a:rPr>
              <a:t>協助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學生居家學習機</a:t>
            </a:r>
            <a:r>
              <a:rPr sz="2200" spc="-10" dirty="0">
                <a:solidFill>
                  <a:srgbClr val="E36C09"/>
                </a:solidFill>
                <a:latin typeface="微軟正黑體"/>
                <a:cs typeface="微軟正黑體"/>
              </a:rPr>
              <a:t>制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(</a:t>
            </a:r>
            <a:endParaRPr sz="2200">
              <a:latin typeface="微軟正黑體"/>
              <a:cs typeface="微軟正黑體"/>
            </a:endParaRPr>
          </a:p>
          <a:p>
            <a:pPr marL="756285">
              <a:lnSpc>
                <a:spcPct val="100000"/>
              </a:lnSpc>
            </a:pP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建議新科技工具也納入管</a:t>
            </a:r>
            <a:r>
              <a:rPr sz="2200" dirty="0">
                <a:solidFill>
                  <a:srgbClr val="E36C09"/>
                </a:solidFill>
                <a:latin typeface="微軟正黑體"/>
                <a:cs typeface="微軟正黑體"/>
              </a:rPr>
              <a:t>理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)</a:t>
            </a:r>
            <a:endParaRPr sz="2200">
              <a:latin typeface="微軟正黑體"/>
              <a:cs typeface="微軟正黑體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654685" algn="l"/>
                <a:tab pos="756920" algn="l"/>
              </a:tabLst>
            </a:pP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配合本部需求擴增系統功能：如介</a:t>
            </a:r>
            <a:r>
              <a:rPr sz="2200" dirty="0">
                <a:solidFill>
                  <a:srgbClr val="E36C09"/>
                </a:solidFill>
                <a:latin typeface="微軟正黑體"/>
                <a:cs typeface="微軟正黑體"/>
              </a:rPr>
              <a:t>接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系統</a:t>
            </a:r>
            <a:r>
              <a:rPr sz="2200" dirty="0">
                <a:solidFill>
                  <a:srgbClr val="E36C09"/>
                </a:solidFill>
                <a:latin typeface="微軟正黑體"/>
                <a:cs typeface="微軟正黑體"/>
              </a:rPr>
              <a:t>數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據</a:t>
            </a:r>
            <a:r>
              <a:rPr sz="2200" spc="0" dirty="0">
                <a:solidFill>
                  <a:srgbClr val="E36C09"/>
                </a:solidFill>
                <a:latin typeface="微軟正黑體"/>
                <a:cs typeface="微軟正黑體"/>
              </a:rPr>
              <a:t>上傳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教育</a:t>
            </a:r>
            <a:r>
              <a:rPr sz="2200" spc="5" dirty="0">
                <a:solidFill>
                  <a:srgbClr val="E36C09"/>
                </a:solidFill>
                <a:latin typeface="微軟正黑體"/>
                <a:cs typeface="微軟正黑體"/>
              </a:rPr>
              <a:t>部</a:t>
            </a:r>
            <a:r>
              <a:rPr sz="2200" spc="-5" dirty="0">
                <a:solidFill>
                  <a:srgbClr val="E36C09"/>
                </a:solidFill>
                <a:latin typeface="微軟正黑體"/>
                <a:cs typeface="微軟正黑體"/>
              </a:rPr>
              <a:t>等</a:t>
            </a:r>
            <a:endParaRPr sz="22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Times New Roman"/>
              <a:cs typeface="Times New Roman"/>
            </a:endParaRPr>
          </a:p>
          <a:p>
            <a:pPr marL="3291840" marR="2988310" algn="ctr">
              <a:lnSpc>
                <a:spcPts val="1910"/>
              </a:lnSpc>
            </a:pPr>
            <a:r>
              <a:rPr sz="1800" spc="-5" dirty="0">
                <a:solidFill>
                  <a:srgbClr val="FFFFFF"/>
                </a:solidFill>
                <a:latin typeface="標楷體"/>
                <a:cs typeface="標楷體"/>
              </a:rPr>
              <a:t>支援疫情：學生居 家學習載具需求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5795" y="3610516"/>
            <a:ext cx="712470" cy="187960"/>
          </a:xfrm>
          <a:custGeom>
            <a:avLst/>
            <a:gdLst/>
            <a:ahLst/>
            <a:cxnLst/>
            <a:rect l="l" t="t" r="r" b="b"/>
            <a:pathLst>
              <a:path w="712470" h="187960">
                <a:moveTo>
                  <a:pt x="0" y="50766"/>
                </a:moveTo>
                <a:lnTo>
                  <a:pt x="11937" y="187545"/>
                </a:lnTo>
                <a:lnTo>
                  <a:pt x="171195" y="171924"/>
                </a:lnTo>
                <a:lnTo>
                  <a:pt x="128396" y="141571"/>
                </a:lnTo>
                <a:lnTo>
                  <a:pt x="165465" y="116719"/>
                </a:lnTo>
                <a:lnTo>
                  <a:pt x="205205" y="96431"/>
                </a:lnTo>
                <a:lnTo>
                  <a:pt x="246096" y="81119"/>
                </a:lnTo>
                <a:lnTo>
                  <a:pt x="42799" y="81119"/>
                </a:lnTo>
                <a:lnTo>
                  <a:pt x="0" y="50766"/>
                </a:lnTo>
                <a:close/>
              </a:path>
              <a:path w="712470" h="187960">
                <a:moveTo>
                  <a:pt x="545292" y="60559"/>
                </a:moveTo>
                <a:lnTo>
                  <a:pt x="383435" y="60559"/>
                </a:lnTo>
                <a:lnTo>
                  <a:pt x="430949" y="62822"/>
                </a:lnTo>
                <a:lnTo>
                  <a:pt x="478902" y="69542"/>
                </a:lnTo>
                <a:lnTo>
                  <a:pt x="526921" y="80702"/>
                </a:lnTo>
                <a:lnTo>
                  <a:pt x="574634" y="96284"/>
                </a:lnTo>
                <a:lnTo>
                  <a:pt x="621668" y="116270"/>
                </a:lnTo>
                <a:lnTo>
                  <a:pt x="667653" y="140643"/>
                </a:lnTo>
                <a:lnTo>
                  <a:pt x="712215" y="169384"/>
                </a:lnTo>
                <a:lnTo>
                  <a:pt x="626617" y="108805"/>
                </a:lnTo>
                <a:lnTo>
                  <a:pt x="582080" y="80064"/>
                </a:lnTo>
                <a:lnTo>
                  <a:pt x="545292" y="60559"/>
                </a:lnTo>
                <a:close/>
              </a:path>
              <a:path w="712470" h="187960">
                <a:moveTo>
                  <a:pt x="297881" y="0"/>
                </a:moveTo>
                <a:lnTo>
                  <a:pt x="251168" y="2221"/>
                </a:lnTo>
                <a:lnTo>
                  <a:pt x="205637" y="8938"/>
                </a:lnTo>
                <a:lnTo>
                  <a:pt x="161662" y="20168"/>
                </a:lnTo>
                <a:lnTo>
                  <a:pt x="119615" y="35929"/>
                </a:lnTo>
                <a:lnTo>
                  <a:pt x="79869" y="56240"/>
                </a:lnTo>
                <a:lnTo>
                  <a:pt x="42799" y="81119"/>
                </a:lnTo>
                <a:lnTo>
                  <a:pt x="246096" y="81119"/>
                </a:lnTo>
                <a:lnTo>
                  <a:pt x="247244" y="80689"/>
                </a:lnTo>
                <a:lnTo>
                  <a:pt x="291210" y="69474"/>
                </a:lnTo>
                <a:lnTo>
                  <a:pt x="336731" y="62770"/>
                </a:lnTo>
                <a:lnTo>
                  <a:pt x="383435" y="60559"/>
                </a:lnTo>
                <a:lnTo>
                  <a:pt x="545292" y="60559"/>
                </a:lnTo>
                <a:lnTo>
                  <a:pt x="536112" y="55692"/>
                </a:lnTo>
                <a:lnTo>
                  <a:pt x="489088" y="35707"/>
                </a:lnTo>
                <a:lnTo>
                  <a:pt x="441379" y="20127"/>
                </a:lnTo>
                <a:lnTo>
                  <a:pt x="393359" y="8971"/>
                </a:lnTo>
                <a:lnTo>
                  <a:pt x="345402" y="2255"/>
                </a:lnTo>
                <a:lnTo>
                  <a:pt x="297881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3941" y="3751453"/>
            <a:ext cx="283210" cy="664845"/>
          </a:xfrm>
          <a:custGeom>
            <a:avLst/>
            <a:gdLst/>
            <a:ahLst/>
            <a:cxnLst/>
            <a:rect l="l" t="t" r="r" b="b"/>
            <a:pathLst>
              <a:path w="283209" h="664845">
                <a:moveTo>
                  <a:pt x="0" y="0"/>
                </a:moveTo>
                <a:lnTo>
                  <a:pt x="37871" y="34741"/>
                </a:lnTo>
                <a:lnTo>
                  <a:pt x="71887" y="71648"/>
                </a:lnTo>
                <a:lnTo>
                  <a:pt x="101978" y="110402"/>
                </a:lnTo>
                <a:lnTo>
                  <a:pt x="128075" y="150686"/>
                </a:lnTo>
                <a:lnTo>
                  <a:pt x="150109" y="192183"/>
                </a:lnTo>
                <a:lnTo>
                  <a:pt x="168009" y="234576"/>
                </a:lnTo>
                <a:lnTo>
                  <a:pt x="181708" y="277546"/>
                </a:lnTo>
                <a:lnTo>
                  <a:pt x="191135" y="320776"/>
                </a:lnTo>
                <a:lnTo>
                  <a:pt x="196221" y="363949"/>
                </a:lnTo>
                <a:lnTo>
                  <a:pt x="196897" y="406748"/>
                </a:lnTo>
                <a:lnTo>
                  <a:pt x="193093" y="448854"/>
                </a:lnTo>
                <a:lnTo>
                  <a:pt x="184741" y="489951"/>
                </a:lnTo>
                <a:lnTo>
                  <a:pt x="171771" y="529722"/>
                </a:lnTo>
                <a:lnTo>
                  <a:pt x="154113" y="567847"/>
                </a:lnTo>
                <a:lnTo>
                  <a:pt x="131699" y="604012"/>
                </a:lnTo>
                <a:lnTo>
                  <a:pt x="217297" y="664591"/>
                </a:lnTo>
                <a:lnTo>
                  <a:pt x="240030" y="627761"/>
                </a:lnTo>
                <a:lnTo>
                  <a:pt x="258033" y="588511"/>
                </a:lnTo>
                <a:lnTo>
                  <a:pt x="271070" y="547790"/>
                </a:lnTo>
                <a:lnTo>
                  <a:pt x="279262" y="505915"/>
                </a:lnTo>
                <a:lnTo>
                  <a:pt x="282731" y="463200"/>
                </a:lnTo>
                <a:lnTo>
                  <a:pt x="281598" y="419962"/>
                </a:lnTo>
                <a:lnTo>
                  <a:pt x="275983" y="376515"/>
                </a:lnTo>
                <a:lnTo>
                  <a:pt x="266007" y="333175"/>
                </a:lnTo>
                <a:lnTo>
                  <a:pt x="251793" y="290258"/>
                </a:lnTo>
                <a:lnTo>
                  <a:pt x="233460" y="248079"/>
                </a:lnTo>
                <a:lnTo>
                  <a:pt x="211131" y="206954"/>
                </a:lnTo>
                <a:lnTo>
                  <a:pt x="184925" y="167198"/>
                </a:lnTo>
                <a:lnTo>
                  <a:pt x="154965" y="129127"/>
                </a:lnTo>
                <a:lnTo>
                  <a:pt x="121372" y="93056"/>
                </a:lnTo>
                <a:lnTo>
                  <a:pt x="84265" y="59301"/>
                </a:lnTo>
                <a:lnTo>
                  <a:pt x="43768" y="28177"/>
                </a:lnTo>
                <a:lnTo>
                  <a:pt x="0" y="0"/>
                </a:lnTo>
                <a:close/>
              </a:path>
            </a:pathLst>
          </a:custGeom>
          <a:solidFill>
            <a:srgbClr val="5F7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2345" y="3672842"/>
            <a:ext cx="686435" cy="207010"/>
          </a:xfrm>
          <a:custGeom>
            <a:avLst/>
            <a:gdLst/>
            <a:ahLst/>
            <a:cxnLst/>
            <a:rect l="l" t="t" r="r" b="b"/>
            <a:pathLst>
              <a:path w="686435" h="207010">
                <a:moveTo>
                  <a:pt x="584960" y="57876"/>
                </a:moveTo>
                <a:lnTo>
                  <a:pt x="246741" y="57876"/>
                </a:lnTo>
                <a:lnTo>
                  <a:pt x="295370" y="58100"/>
                </a:lnTo>
                <a:lnTo>
                  <a:pt x="342882" y="62854"/>
                </a:lnTo>
                <a:lnTo>
                  <a:pt x="388902" y="72119"/>
                </a:lnTo>
                <a:lnTo>
                  <a:pt x="433054" y="85877"/>
                </a:lnTo>
                <a:lnTo>
                  <a:pt x="474962" y="104109"/>
                </a:lnTo>
                <a:lnTo>
                  <a:pt x="514251" y="126797"/>
                </a:lnTo>
                <a:lnTo>
                  <a:pt x="550544" y="153922"/>
                </a:lnTo>
                <a:lnTo>
                  <a:pt x="505332" y="182624"/>
                </a:lnTo>
                <a:lnTo>
                  <a:pt x="667131" y="206754"/>
                </a:lnTo>
                <a:lnTo>
                  <a:pt x="682245" y="96518"/>
                </a:lnTo>
                <a:lnTo>
                  <a:pt x="640969" y="96518"/>
                </a:lnTo>
                <a:lnTo>
                  <a:pt x="606734" y="70744"/>
                </a:lnTo>
                <a:lnTo>
                  <a:pt x="584960" y="57876"/>
                </a:lnTo>
                <a:close/>
              </a:path>
              <a:path w="686435" h="207010">
                <a:moveTo>
                  <a:pt x="358250" y="0"/>
                </a:moveTo>
                <a:lnTo>
                  <a:pt x="312588" y="2056"/>
                </a:lnTo>
                <a:lnTo>
                  <a:pt x="266549" y="8031"/>
                </a:lnTo>
                <a:lnTo>
                  <a:pt x="220448" y="17909"/>
                </a:lnTo>
                <a:lnTo>
                  <a:pt x="174599" y="31676"/>
                </a:lnTo>
                <a:lnTo>
                  <a:pt x="129315" y="49318"/>
                </a:lnTo>
                <a:lnTo>
                  <a:pt x="84911" y="70820"/>
                </a:lnTo>
                <a:lnTo>
                  <a:pt x="41701" y="96168"/>
                </a:lnTo>
                <a:lnTo>
                  <a:pt x="0" y="125347"/>
                </a:lnTo>
                <a:lnTo>
                  <a:pt x="48575" y="102645"/>
                </a:lnTo>
                <a:lnTo>
                  <a:pt x="97913" y="84565"/>
                </a:lnTo>
                <a:lnTo>
                  <a:pt x="147637" y="71090"/>
                </a:lnTo>
                <a:lnTo>
                  <a:pt x="197372" y="62199"/>
                </a:lnTo>
                <a:lnTo>
                  <a:pt x="246741" y="57876"/>
                </a:lnTo>
                <a:lnTo>
                  <a:pt x="584960" y="57876"/>
                </a:lnTo>
                <a:lnTo>
                  <a:pt x="569925" y="48990"/>
                </a:lnTo>
                <a:lnTo>
                  <a:pt x="530855" y="31241"/>
                </a:lnTo>
                <a:lnTo>
                  <a:pt x="489839" y="17481"/>
                </a:lnTo>
                <a:lnTo>
                  <a:pt x="447190" y="7697"/>
                </a:lnTo>
                <a:lnTo>
                  <a:pt x="403222" y="1875"/>
                </a:lnTo>
                <a:lnTo>
                  <a:pt x="358250" y="0"/>
                </a:lnTo>
                <a:close/>
              </a:path>
              <a:path w="686435" h="207010">
                <a:moveTo>
                  <a:pt x="686181" y="67816"/>
                </a:moveTo>
                <a:lnTo>
                  <a:pt x="640969" y="96518"/>
                </a:lnTo>
                <a:lnTo>
                  <a:pt x="682245" y="96518"/>
                </a:lnTo>
                <a:lnTo>
                  <a:pt x="686181" y="67816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0362" y="3767582"/>
            <a:ext cx="356235" cy="697865"/>
          </a:xfrm>
          <a:custGeom>
            <a:avLst/>
            <a:gdLst/>
            <a:ahLst/>
            <a:cxnLst/>
            <a:rect l="l" t="t" r="r" b="b"/>
            <a:pathLst>
              <a:path w="356235" h="697864">
                <a:moveTo>
                  <a:pt x="356052" y="0"/>
                </a:moveTo>
                <a:lnTo>
                  <a:pt x="265501" y="57404"/>
                </a:lnTo>
                <a:lnTo>
                  <a:pt x="221850" y="87744"/>
                </a:lnTo>
                <a:lnTo>
                  <a:pt x="181786" y="120875"/>
                </a:lnTo>
                <a:lnTo>
                  <a:pt x="145415" y="156477"/>
                </a:lnTo>
                <a:lnTo>
                  <a:pt x="112842" y="194226"/>
                </a:lnTo>
                <a:lnTo>
                  <a:pt x="84171" y="233802"/>
                </a:lnTo>
                <a:lnTo>
                  <a:pt x="59509" y="274882"/>
                </a:lnTo>
                <a:lnTo>
                  <a:pt x="38960" y="317144"/>
                </a:lnTo>
                <a:lnTo>
                  <a:pt x="22630" y="360267"/>
                </a:lnTo>
                <a:lnTo>
                  <a:pt x="10623" y="403928"/>
                </a:lnTo>
                <a:lnTo>
                  <a:pt x="3044" y="447807"/>
                </a:lnTo>
                <a:lnTo>
                  <a:pt x="0" y="491581"/>
                </a:lnTo>
                <a:lnTo>
                  <a:pt x="1593" y="534927"/>
                </a:lnTo>
                <a:lnTo>
                  <a:pt x="7931" y="577526"/>
                </a:lnTo>
                <a:lnTo>
                  <a:pt x="19118" y="619054"/>
                </a:lnTo>
                <a:lnTo>
                  <a:pt x="35259" y="659189"/>
                </a:lnTo>
                <a:lnTo>
                  <a:pt x="56459" y="697611"/>
                </a:lnTo>
                <a:lnTo>
                  <a:pt x="146883" y="640207"/>
                </a:lnTo>
                <a:lnTo>
                  <a:pt x="125683" y="601785"/>
                </a:lnTo>
                <a:lnTo>
                  <a:pt x="109542" y="561650"/>
                </a:lnTo>
                <a:lnTo>
                  <a:pt x="98356" y="520122"/>
                </a:lnTo>
                <a:lnTo>
                  <a:pt x="92019" y="477523"/>
                </a:lnTo>
                <a:lnTo>
                  <a:pt x="90427" y="434177"/>
                </a:lnTo>
                <a:lnTo>
                  <a:pt x="93475" y="390403"/>
                </a:lnTo>
                <a:lnTo>
                  <a:pt x="101057" y="346524"/>
                </a:lnTo>
                <a:lnTo>
                  <a:pt x="113070" y="302863"/>
                </a:lnTo>
                <a:lnTo>
                  <a:pt x="129407" y="259740"/>
                </a:lnTo>
                <a:lnTo>
                  <a:pt x="149964" y="217478"/>
                </a:lnTo>
                <a:lnTo>
                  <a:pt x="174637" y="176398"/>
                </a:lnTo>
                <a:lnTo>
                  <a:pt x="203319" y="136822"/>
                </a:lnTo>
                <a:lnTo>
                  <a:pt x="235907" y="99073"/>
                </a:lnTo>
                <a:lnTo>
                  <a:pt x="272295" y="63471"/>
                </a:lnTo>
                <a:lnTo>
                  <a:pt x="312378" y="30340"/>
                </a:lnTo>
                <a:lnTo>
                  <a:pt x="356052" y="0"/>
                </a:lnTo>
                <a:close/>
              </a:path>
            </a:pathLst>
          </a:custGeom>
          <a:solidFill>
            <a:srgbClr val="5F76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副標題 4"/>
          <p:cNvSpPr txBox="1">
            <a:spLocks noGrp="1"/>
          </p:cNvSpPr>
          <p:nvPr>
            <p:ph type="body" sz="quarter" idx="1"/>
          </p:nvPr>
        </p:nvSpPr>
        <p:spPr>
          <a:xfrm>
            <a:off x="846991" y="3726472"/>
            <a:ext cx="7543801" cy="1055078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rPr dirty="0"/>
              <a:t> </a:t>
            </a:r>
          </a:p>
        </p:txBody>
      </p:sp>
      <p:sp>
        <p:nvSpPr>
          <p:cNvPr id="750" name="標題 1"/>
          <p:cNvSpPr txBox="1"/>
          <p:nvPr/>
        </p:nvSpPr>
        <p:spPr>
          <a:xfrm>
            <a:off x="312652" y="2278778"/>
            <a:ext cx="8398458" cy="72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 algn="ctr" defTabSz="914400">
              <a:lnSpc>
                <a:spcPts val="5600"/>
              </a:lnSpc>
              <a:defRPr sz="5400" b="1">
                <a:solidFill>
                  <a:srgbClr val="008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lang="zh-TW" altLang="en-US" sz="3200" dirty="0"/>
              <a:t>科技輔助自主學習</a:t>
            </a:r>
            <a:endParaRPr sz="3200" dirty="0"/>
          </a:p>
        </p:txBody>
      </p:sp>
      <p:sp>
        <p:nvSpPr>
          <p:cNvPr id="6" name="標題 1"/>
          <p:cNvSpPr>
            <a:spLocks noGrp="1"/>
          </p:cNvSpPr>
          <p:nvPr>
            <p:ph type="title" idx="4294967295"/>
          </p:nvPr>
        </p:nvSpPr>
        <p:spPr>
          <a:xfrm>
            <a:off x="0" y="3366731"/>
            <a:ext cx="9144000" cy="1562100"/>
          </a:xfrm>
          <a:prstGeom prst="rect">
            <a:avLst/>
          </a:prstGeo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</a:rPr>
              <a:t>自主學習的重要性</a:t>
            </a:r>
          </a:p>
        </p:txBody>
      </p:sp>
    </p:spTree>
    <p:extLst>
      <p:ext uri="{BB962C8B-B14F-4D97-AF65-F5344CB8AC3E}">
        <p14:creationId xmlns:p14="http://schemas.microsoft.com/office/powerpoint/2010/main" val="15092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 idx="4294967295"/>
          </p:nvPr>
        </p:nvSpPr>
        <p:spPr>
          <a:xfrm>
            <a:off x="0" y="9208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2575" algn="ctr"/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廿一世紀教育重點：</a:t>
            </a:r>
            <a:r>
              <a:rPr lang="zh-CN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  <a:endParaRPr lang="en-GB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828" y="1235084"/>
            <a:ext cx="7984902" cy="5010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hangingPunct="1">
              <a:lnSpc>
                <a:spcPct val="114000"/>
              </a:lnSpc>
              <a:tabLst>
                <a:tab pos="407988" algn="l"/>
              </a:tabLst>
            </a:pPr>
            <a:r>
              <a:rPr lang="en-US" altLang="zh-CN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2015</a:t>
            </a:r>
            <a:r>
              <a:rPr lang="zh-CN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年後的教育（</a:t>
            </a:r>
            <a:r>
              <a:rPr lang="zh-TW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聯合國教科文組織，</a:t>
            </a:r>
            <a:r>
              <a:rPr lang="en-US" altLang="zh-TW" sz="2400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2014</a:t>
            </a:r>
            <a:r>
              <a:rPr lang="zh-CN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）：</a:t>
            </a:r>
            <a:endParaRPr lang="en-US" altLang="zh-CN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2" indent="-457200" algn="just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zh-CN" altLang="en-US" sz="2400" b="1" u="sng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總體目標</a:t>
            </a: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：“全民享受公平、優質的教育和</a:t>
            </a:r>
            <a:r>
              <a:rPr lang="zh-CN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終身學習</a:t>
            </a: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”</a:t>
            </a:r>
            <a:endParaRPr lang="en-US" altLang="zh-CN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-457200" algn="just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zh-TW" altLang="en-US" sz="2400" b="1" u="sng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核</a:t>
            </a:r>
            <a:r>
              <a:rPr lang="zh-CN" altLang="en-US" sz="2400" b="1" u="sng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心原則之一</a:t>
            </a: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：“</a:t>
            </a:r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</a:t>
            </a: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過正規、非正規和非正式的途徑，提供靈活的終身和全方位的學習機會”</a:t>
            </a:r>
            <a:endParaRPr lang="en-US" altLang="zh-CN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-457200" algn="just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臺灣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年公布終身學習法（法務部，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），且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十二年國民</a:t>
            </a:r>
            <a:r>
              <a:rPr lang="zh-TW" altLang="en-US"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基本教育課程綱要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之核心素養強調培養「以人為本的終身學習者」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教育部，</a:t>
            </a:r>
            <a:r>
              <a:rPr lang="en-US" altLang="zh-TW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2014)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CN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65188" indent="-865188" algn="just" hangingPunct="1">
              <a:lnSpc>
                <a:spcPct val="114000"/>
              </a:lnSpc>
              <a:spcBef>
                <a:spcPts val="600"/>
              </a:spcBef>
            </a:pPr>
            <a:r>
              <a:rPr lang="zh-CN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學術研究亦強調終身學習的重要性：</a:t>
            </a:r>
            <a:endParaRPr lang="en-US" altLang="zh-CN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457200" algn="just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知識型</a:t>
            </a: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社會的建立需要終身學習</a:t>
            </a:r>
            <a:endParaRPr lang="en-US" altLang="zh-CN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indent="-457200" algn="just" hangingPunct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個人福祉與自我實現的必要條件</a:t>
            </a:r>
            <a:endParaRPr lang="en-US" altLang="zh-CN" sz="24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46088" indent="-442913" algn="just" hangingPunct="1">
              <a:lnSpc>
                <a:spcPct val="114000"/>
              </a:lnSpc>
            </a:pPr>
            <a:r>
              <a:rPr lang="en-US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(</a:t>
            </a:r>
            <a:r>
              <a:rPr lang="en-US" altLang="zh-CN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Finsterwald</a:t>
            </a:r>
            <a:r>
              <a:rPr lang="en-US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, Wagner, Schober, </a:t>
            </a:r>
            <a:r>
              <a:rPr lang="en-US" altLang="zh-CN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Lüftenegger</a:t>
            </a:r>
            <a:r>
              <a:rPr lang="en-US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, &amp; Spiel, 2013; </a:t>
            </a:r>
            <a:r>
              <a:rPr lang="en-US" altLang="zh-CN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Pirrie</a:t>
            </a:r>
            <a:r>
              <a:rPr lang="en-US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&amp; </a:t>
            </a:r>
            <a:r>
              <a:rPr lang="en-US" altLang="zh-CN" kern="12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Thoutenhoofd</a:t>
            </a:r>
            <a:r>
              <a:rPr lang="en-US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, 2013)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2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 idx="4294967295"/>
          </p:nvPr>
        </p:nvSpPr>
        <p:spPr>
          <a:xfrm>
            <a:off x="0" y="92084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對終身學習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能力的培養</a:t>
            </a:r>
            <a:r>
              <a:rPr lang="zh-CN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至關重要</a:t>
            </a:r>
            <a:endParaRPr lang="en-US" altLang="zh-TW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302" y="2105941"/>
            <a:ext cx="6815378" cy="26314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5113" lvl="1" indent="-265113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終身學習的</a:t>
            </a:r>
            <a:r>
              <a:rPr lang="zh-CN" altLang="en-US" sz="24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前提條件</a:t>
            </a:r>
            <a:r>
              <a:rPr lang="en-US" altLang="zh-CN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CN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en-US" altLang="zh-TW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0" hangingPunct="1">
              <a:lnSpc>
                <a:spcPct val="150000"/>
              </a:lnSpc>
            </a:pPr>
            <a:endParaRPr lang="en-US" altLang="zh-CN" sz="24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lvl="1" indent="-265113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知識可能瞬息萬變，</a:t>
            </a:r>
            <a:r>
              <a:rPr lang="zh-CN" altLang="en-US" sz="2400" b="1" kern="1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自主學習能力卻是長久的</a:t>
            </a:r>
            <a:endParaRPr lang="en-US" altLang="zh-CN" sz="2400" b="1" kern="12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lvl="1" indent="-265113" hangingPunct="1">
              <a:lnSpc>
                <a:spcPct val="150000"/>
              </a:lnSpc>
            </a:pPr>
            <a:r>
              <a:rPr lang="fr-FR" altLang="zh-CN" sz="20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fr-FR" altLang="zh-CN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(Bandura, 2012; Becker, 2013; Lord et al., 2012; Yen, Tu, Sujo-Montes, Armfield, &amp; Chan, 2013)</a:t>
            </a:r>
            <a:endParaRPr lang="en-US" altLang="zh-CN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1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4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學生構念與學力檢測相關探討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9" name="內容版面配置區 1"/>
          <p:cNvSpPr>
            <a:spLocks noGrp="1"/>
          </p:cNvSpPr>
          <p:nvPr>
            <p:ph sz="half" idx="4294967295"/>
          </p:nvPr>
        </p:nvSpPr>
        <p:spPr>
          <a:xfrm>
            <a:off x="1284514" y="1646555"/>
            <a:ext cx="4038600" cy="443388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學業自我概念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數學自我效能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國語自我效能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英語自我效能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毅力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自主學習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回饋訊息運用</a:t>
            </a:r>
            <a:endParaRPr lang="en-US" altLang="zh-TW" sz="2400" dirty="0">
              <a:solidFill>
                <a:srgbClr val="0066FF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80" name="內容版面配置區 2"/>
          <p:cNvSpPr>
            <a:spLocks noGrp="1"/>
          </p:cNvSpPr>
          <p:nvPr>
            <p:ph sz="half" idx="4294967295"/>
          </p:nvPr>
        </p:nvSpPr>
        <p:spPr>
          <a:xfrm>
            <a:off x="5105400" y="1646555"/>
            <a:ext cx="4038600" cy="443388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自我概念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學校疏離感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精熟目標導向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表現目標導向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科技使用度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家長參與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家庭資源</a:t>
            </a:r>
            <a:endParaRPr lang="en-US" altLang="zh-TW" sz="24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94267" y="449049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投票網址</a:t>
            </a:r>
            <a:endParaRPr lang="en-US" altLang="zh-TW" b="1" dirty="0"/>
          </a:p>
          <a:p>
            <a:r>
              <a:rPr lang="en-US" altLang="zh-TW" dirty="0">
                <a:hlinkClick r:id="rId2"/>
              </a:rPr>
              <a:t>https://fast-poll.com/poll/1256ab8d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91" y="1372379"/>
            <a:ext cx="4231821" cy="42318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8987" y="5674025"/>
            <a:ext cx="540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表單結果</a:t>
            </a:r>
            <a:endParaRPr lang="en-US" altLang="zh-TW" dirty="0">
              <a:hlinkClick r:id=""/>
            </a:endParaRPr>
          </a:p>
          <a:p>
            <a:r>
              <a:rPr lang="en-US" altLang="zh-TW" dirty="0">
                <a:hlinkClick r:id=""/>
              </a:rPr>
              <a:t>https://fast-poll.com/user/login/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51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044700"/>
          </a:xfrm>
        </p:spPr>
        <p:txBody>
          <a:bodyPr/>
          <a:lstStyle/>
          <a:p>
            <a:pPr algn="ctr"/>
            <a:r>
              <a:rPr lang="en-US" altLang="zh-TW" sz="5400" b="1" dirty="0">
                <a:solidFill>
                  <a:schemeClr val="tx1"/>
                </a:solidFill>
              </a:rPr>
              <a:t>2019</a:t>
            </a:r>
            <a:r>
              <a:rPr lang="zh-TW" altLang="en-US" sz="5400" b="1" dirty="0">
                <a:solidFill>
                  <a:schemeClr val="tx1"/>
                </a:solidFill>
              </a:rPr>
              <a:t>年</a:t>
            </a:r>
            <a:r>
              <a:rPr lang="en-US" altLang="zh-TW" sz="5400" b="1" dirty="0">
                <a:solidFill>
                  <a:schemeClr val="tx1"/>
                </a:solidFill>
              </a:rPr>
              <a:t>8</a:t>
            </a:r>
            <a:r>
              <a:rPr lang="zh-TW" altLang="en-US" sz="5400" b="1" dirty="0">
                <a:solidFill>
                  <a:schemeClr val="tx1"/>
                </a:solidFill>
              </a:rPr>
              <a:t>縣市學力檢測結果</a:t>
            </a:r>
          </a:p>
        </p:txBody>
      </p:sp>
    </p:spTree>
    <p:extLst>
      <p:ext uri="{BB962C8B-B14F-4D97-AF65-F5344CB8AC3E}">
        <p14:creationId xmlns:p14="http://schemas.microsoft.com/office/powerpoint/2010/main" val="33995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602273"/>
            <a:ext cx="9144000" cy="993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三、五及九年級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學生構念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學力表現之相關探究</a:t>
            </a: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962002"/>
              </p:ext>
            </p:extLst>
          </p:nvPr>
        </p:nvGraphicFramePr>
        <p:xfrm>
          <a:off x="0" y="1785257"/>
          <a:ext cx="9144000" cy="446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4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7706"/>
            <a:ext cx="9144000" cy="5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663819"/>
            <a:ext cx="9144000" cy="993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三、五及九年級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學生構念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學力表現之相關探究</a:t>
            </a: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879263"/>
              </p:ext>
            </p:extLst>
          </p:nvPr>
        </p:nvGraphicFramePr>
        <p:xfrm>
          <a:off x="88899" y="1851418"/>
          <a:ext cx="9055101" cy="428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4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529004"/>
            <a:ext cx="9144000" cy="993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五年級及九年級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學生構念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學力表現之相關探究</a:t>
            </a: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30624"/>
              </p:ext>
            </p:extLst>
          </p:nvPr>
        </p:nvGraphicFramePr>
        <p:xfrm>
          <a:off x="0" y="1776548"/>
          <a:ext cx="9144000" cy="456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552450"/>
            <a:ext cx="9144000" cy="993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五年級及九年級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學生構念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學力表現之相關探究</a:t>
            </a: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27633"/>
              </p:ext>
            </p:extLst>
          </p:nvPr>
        </p:nvGraphicFramePr>
        <p:xfrm>
          <a:off x="0" y="1828800"/>
          <a:ext cx="9144000" cy="4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014672" y="1145447"/>
            <a:ext cx="7114655" cy="3579072"/>
          </a:xfrm>
          <a:prstGeom prst="cloud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172" y="1678416"/>
            <a:ext cx="4735828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rgbClr val="6600CC"/>
              </a:buClr>
            </a:pPr>
            <a:r>
              <a:rPr lang="zh-TW" altLang="en-US" sz="3600" b="1" spc="3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回饋訊息運用能力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36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6600CC"/>
              </a:buClr>
            </a:pPr>
            <a:r>
              <a:rPr lang="zh-TW" altLang="en-US" sz="3600" b="1" spc="3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sz="3600" b="1" spc="3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3600" b="1" spc="3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越強，</a:t>
            </a:r>
            <a:endParaRPr lang="en-US" altLang="zh-TW" sz="36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Clr>
                <a:srgbClr val="6600CC"/>
              </a:buClr>
            </a:pP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spc="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越好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203" y="4900150"/>
            <a:ext cx="8771766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References: Adey &amp;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Shayer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1993; Brown, Pressley, Van Meter, &amp;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Schuder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1996; </a:t>
            </a:r>
            <a:r>
              <a:rPr lang="da-DK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Clark, 2012;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Dignath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et al., 2008; </a:t>
            </a:r>
            <a:r>
              <a:rPr lang="da-DK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Fong &amp; Krause, 2014; 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Hattie, Biggs, &amp; Purdie, 1996; </a:t>
            </a:r>
            <a:r>
              <a:rPr lang="en-GB" sz="1400" dirty="0" err="1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Kuo</a:t>
            </a:r>
            <a:r>
              <a:rPr lang="en-GB" sz="1400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2018; 2019;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Leidinger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&amp;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Perels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2012;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Mevarech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&amp;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Amrany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2008;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Mok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Cheng, Moore, &amp; Kennedy, 2006;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Palincsar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&amp; Brown, 1984; Perry &amp; Winne, 2006;  </a:t>
            </a:r>
            <a:r>
              <a:rPr lang="da-DK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Petty, 2013</a:t>
            </a:r>
            <a:r>
              <a:rPr lang="en-US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 PISA 2013; 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Rojas-Drummond,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Mazón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Littleton, &amp;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Vélez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 2014; </a:t>
            </a:r>
            <a:r>
              <a:rPr lang="en-GB" sz="1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Verschaffel</a:t>
            </a:r>
            <a:r>
              <a:rPr lang="en-GB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et al., 1999 </a:t>
            </a:r>
            <a:r>
              <a:rPr lang="da-DK" altLang="zh-CN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Yen et al., 2013</a:t>
            </a:r>
            <a:endParaRPr lang="en-GB" sz="14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55612"/>
            <a:ext cx="91440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國內外研究顯示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5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五邊形 4"/>
          <p:cNvSpPr/>
          <p:nvPr/>
        </p:nvSpPr>
        <p:spPr>
          <a:xfrm>
            <a:off x="-1" y="2200199"/>
            <a:ext cx="2751668" cy="592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74" y="0"/>
                </a:lnTo>
                <a:lnTo>
                  <a:pt x="21600" y="10800"/>
                </a:lnTo>
                <a:lnTo>
                  <a:pt x="1927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CE6F2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687" name="五邊形 5"/>
          <p:cNvSpPr/>
          <p:nvPr/>
        </p:nvSpPr>
        <p:spPr>
          <a:xfrm>
            <a:off x="-1" y="3056900"/>
            <a:ext cx="2751668" cy="592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74" y="0"/>
                </a:lnTo>
                <a:lnTo>
                  <a:pt x="21600" y="10800"/>
                </a:lnTo>
                <a:lnTo>
                  <a:pt x="1927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DCDB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688" name="五邊形 6"/>
          <p:cNvSpPr/>
          <p:nvPr/>
        </p:nvSpPr>
        <p:spPr>
          <a:xfrm>
            <a:off x="-1" y="3913601"/>
            <a:ext cx="2751668" cy="592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74" y="0"/>
                </a:lnTo>
                <a:lnTo>
                  <a:pt x="21600" y="10800"/>
                </a:lnTo>
                <a:lnTo>
                  <a:pt x="1927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BF1DE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689" name="五邊形 7"/>
          <p:cNvSpPr/>
          <p:nvPr/>
        </p:nvSpPr>
        <p:spPr>
          <a:xfrm>
            <a:off x="-1" y="4770304"/>
            <a:ext cx="2751668" cy="592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74" y="0"/>
                </a:lnTo>
                <a:lnTo>
                  <a:pt x="21600" y="10800"/>
                </a:lnTo>
                <a:lnTo>
                  <a:pt x="1927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E0EC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690" name="標題 1"/>
          <p:cNvSpPr txBox="1">
            <a:spLocks noGrp="1"/>
          </p:cNvSpPr>
          <p:nvPr>
            <p:ph type="title" idx="4294967295"/>
          </p:nvPr>
        </p:nvSpPr>
        <p:spPr>
          <a:xfrm>
            <a:off x="0" y="507534"/>
            <a:ext cx="9144000" cy="122919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4000">
                <a:solidFill>
                  <a:srgbClr val="98480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自主學習的指導原則</a:t>
            </a: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   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/>
            </a:r>
            <a:b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</a:b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修改自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何世敏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,2017)</a:t>
            </a:r>
          </a:p>
        </p:txBody>
      </p:sp>
      <p:sp>
        <p:nvSpPr>
          <p:cNvPr id="1691" name="內容版面配置區 2"/>
          <p:cNvSpPr txBox="1"/>
          <p:nvPr/>
        </p:nvSpPr>
        <p:spPr>
          <a:xfrm>
            <a:off x="418801" y="2072170"/>
            <a:ext cx="8257490" cy="4275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3200" b="1">
                <a:solidFill>
                  <a:srgbClr val="77933C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3200" b="1" dirty="0" err="1">
                <a:solidFill>
                  <a:srgbClr val="7793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先學後教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    </a:t>
            </a:r>
            <a:r>
              <a:rPr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培養預習習慣，提升自學能力</a:t>
            </a:r>
            <a:endParaRPr sz="32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defRPr sz="3200" b="1">
                <a:solidFill>
                  <a:srgbClr val="77933C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3200" b="1" dirty="0" err="1">
                <a:solidFill>
                  <a:srgbClr val="7793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以學定教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  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瞭解自學情況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，</a:t>
            </a:r>
            <a:r>
              <a:rPr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調整導學設計</a:t>
            </a:r>
            <a:endParaRPr sz="32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defRPr sz="3200" b="1">
                <a:solidFill>
                  <a:srgbClr val="77933C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3200" b="1" dirty="0" err="1">
                <a:solidFill>
                  <a:srgbClr val="7793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教少學多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    </a:t>
            </a:r>
            <a:r>
              <a:rPr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激發小組學習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強化團隊互助</a:t>
            </a:r>
            <a:endParaRPr sz="32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defRPr sz="3200" b="1">
                <a:solidFill>
                  <a:srgbClr val="77933C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3200" b="1" dirty="0" err="1">
                <a:solidFill>
                  <a:srgbClr val="7793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減負增效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    </a:t>
            </a:r>
            <a:r>
              <a:rPr sz="32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減省無謂教學</a:t>
            </a:r>
            <a:r>
              <a:rPr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微軟正黑體"/>
              </a:rPr>
              <a:t>聚焦學習要點</a:t>
            </a:r>
            <a:endParaRPr lang="zh-TW" altLang="en-US" sz="32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defRPr sz="3200" b="1">
                <a:solidFill>
                  <a:srgbClr val="77933C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  <a:sym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副標題 4"/>
          <p:cNvSpPr txBox="1">
            <a:spLocks noGrp="1"/>
          </p:cNvSpPr>
          <p:nvPr>
            <p:ph type="body" sz="quarter" idx="1"/>
          </p:nvPr>
        </p:nvSpPr>
        <p:spPr>
          <a:xfrm>
            <a:off x="846991" y="3726472"/>
            <a:ext cx="7543801" cy="1055078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rPr dirty="0"/>
              <a:t> </a:t>
            </a:r>
          </a:p>
        </p:txBody>
      </p:sp>
      <p:pic>
        <p:nvPicPr>
          <p:cNvPr id="749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91" y="242337"/>
            <a:ext cx="1025391" cy="1036913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標題 1"/>
          <p:cNvSpPr txBox="1"/>
          <p:nvPr/>
        </p:nvSpPr>
        <p:spPr>
          <a:xfrm>
            <a:off x="312652" y="2278778"/>
            <a:ext cx="8398458" cy="72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 algn="ctr" defTabSz="914400">
              <a:lnSpc>
                <a:spcPts val="5600"/>
              </a:lnSpc>
              <a:defRPr sz="5400" b="1">
                <a:solidFill>
                  <a:srgbClr val="008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lang="zh-TW" altLang="en-US" sz="3200" dirty="0"/>
              <a:t>科技輔助自主學習</a:t>
            </a:r>
            <a:endParaRPr sz="3200" dirty="0"/>
          </a:p>
        </p:txBody>
      </p:sp>
      <p:sp>
        <p:nvSpPr>
          <p:cNvPr id="6" name="標題 1"/>
          <p:cNvSpPr>
            <a:spLocks noGrp="1"/>
          </p:cNvSpPr>
          <p:nvPr>
            <p:ph type="title" idx="4294967295"/>
          </p:nvPr>
        </p:nvSpPr>
        <p:spPr>
          <a:xfrm>
            <a:off x="0" y="3366731"/>
            <a:ext cx="9144000" cy="1562100"/>
          </a:xfrm>
          <a:prstGeom prst="rect">
            <a:avLst/>
          </a:prstGeo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</a:rPr>
              <a:t>因材網強化學習扶助教學</a:t>
            </a:r>
          </a:p>
        </p:txBody>
      </p:sp>
    </p:spTree>
    <p:extLst>
      <p:ext uri="{BB962C8B-B14F-4D97-AF65-F5344CB8AC3E}">
        <p14:creationId xmlns:p14="http://schemas.microsoft.com/office/powerpoint/2010/main" val="29842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3">
            <a:extLst>
              <a:ext uri="{FF2B5EF4-FFF2-40B4-BE49-F238E27FC236}">
                <a16:creationId xmlns:a16="http://schemas.microsoft.com/office/drawing/2014/main" xmlns="" id="{D08B85B3-DCED-439E-A522-C6C4EA064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570258"/>
              </p:ext>
            </p:extLst>
          </p:nvPr>
        </p:nvGraphicFramePr>
        <p:xfrm>
          <a:off x="131369" y="521322"/>
          <a:ext cx="8881261" cy="6019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xmlns="" val="2766806589"/>
                    </a:ext>
                  </a:extLst>
                </a:gridCol>
                <a:gridCol w="3221430">
                  <a:extLst>
                    <a:ext uri="{9D8B030D-6E8A-4147-A177-3AD203B41FA5}">
                      <a16:colId xmlns:a16="http://schemas.microsoft.com/office/drawing/2014/main" xmlns="" val="3117426520"/>
                    </a:ext>
                  </a:extLst>
                </a:gridCol>
              </a:tblGrid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自主學習循環內涵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因材網功能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教師角色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039301"/>
                  </a:ext>
                </a:extLst>
              </a:tr>
              <a:tr h="172331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定標</a:t>
                      </a:r>
                      <a:endParaRPr lang="en-US" altLang="zh-TW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確定學習目標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選擇學習內容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定標方式：科技化評量診斷結果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篩選測驗、成長測驗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0" lang="zh-TW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kumimoji="0" lang="zh-TW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部分未通過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之能力，提供星空圖、知識結構學習、及縱貫診斷功能。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學習內容：再測驗後之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未精熟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的知識結構學習影片、練習題、動態評量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介紹平臺中的</a:t>
                      </a:r>
                      <a:r>
                        <a:rPr lang="zh-TW" altLang="en-US" sz="1600" b="1" u="sng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學習扶助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指導學生利用因材網再次診斷，精確發覺自己的學習弱點。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指派下修測驗任務，例如：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數學進行縱貫診斷測驗，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國語利用單元補救卷再測，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可掌握下修測驗後的結果。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410526"/>
                  </a:ext>
                </a:extLst>
              </a:tr>
              <a:tr h="13820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擇策</a:t>
                      </a:r>
                      <a:endParaRPr lang="en-US" altLang="zh-TW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選擇學習策略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自派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未精熟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的縱貫診斷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任務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選擇教師指派之</a:t>
                      </a:r>
                      <a:r>
                        <a:rPr kumimoji="0" lang="zh-TW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未精熟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補救卷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</a:t>
                      </a:r>
                      <a:r>
                        <a:rPr kumimoji="0" lang="en-US" altLang="zh-TW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觀看影片、做練習題與動態評量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影片提問區、班級討論功能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引導使用因材網針對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未精熟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的知識節點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進行學習的流程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教導影片觀看及筆記方法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074013"/>
                  </a:ext>
                </a:extLst>
              </a:tr>
              <a:tr h="950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監評</a:t>
                      </a:r>
                      <a:endParaRPr lang="en-US" altLang="zh-TW" sz="28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後設認知監控學習過程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評量結果評估策略成效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影片檢核點、練習題作答結果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各類診斷測驗結果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檢視筆記、學習紀錄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因材網各項報表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課堂巡視、檢視筆記狀況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透過平臺報表，掌握學生診斷測驗結果及補救進度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799255"/>
                  </a:ext>
                </a:extLst>
              </a:tr>
              <a:tr h="1276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調節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運用各種回饋與監控評量結果進行反思，修正錯誤、調整或強化策略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個人學習進度與歷次診斷報告</a:t>
                      </a:r>
                      <a:endParaRPr kumimoji="0" lang="en-US" altLang="zh-TW" sz="1600" u="none" strike="noStrike" cap="none" normalizeH="0" baseline="0" dirty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個人化學習路徑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概念引導、分析、統整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分析學習弱點，提供學習方法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提供分組學習協助支持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協助學生調整學習策略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強化成功學習策略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92529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F09DE0D-5A56-4EC7-B2C3-C0841B9296F6}"/>
              </a:ext>
            </a:extLst>
          </p:cNvPr>
          <p:cNvSpPr/>
          <p:nvPr/>
        </p:nvSpPr>
        <p:spPr>
          <a:xfrm>
            <a:off x="855761" y="-12836"/>
            <a:ext cx="7707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</a:rPr>
              <a:t>科技輔助自主學習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</a:rPr>
              <a:t>運用因材網於學習扶助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874883" y="1780690"/>
            <a:ext cx="5269117" cy="4456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數學：每周約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1-2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個能力指標。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國語文：每周約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張補救卷。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學生須準備補救用的筆記本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依據每次進度，記下學習日期、補救能力指標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知識節點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及解題紀錄</a:t>
            </a: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教師隨時觀看學生</a:t>
            </a:r>
            <a:r>
              <a:rPr lang="zh-TW" altLang="en-US" sz="2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科技化評量結果之因材網的診斷及學習報表變化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，並</a:t>
            </a:r>
            <a:r>
              <a:rPr lang="zh-TW" altLang="en-US" sz="2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檢閱筆記本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，協助有效學習。</a:t>
            </a:r>
            <a:endParaRPr lang="en-US" altLang="zh-TW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EB2E7394-33DF-48AB-BB24-146E94F4C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66" y="2469047"/>
            <a:ext cx="3466802" cy="2600102"/>
          </a:xfrm>
          <a:prstGeom prst="rect">
            <a:avLst/>
          </a:prstGeom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xmlns="" id="{9AA7DB7E-F4F3-473E-9694-27C54E9D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038" y="523180"/>
            <a:ext cx="8229600" cy="668338"/>
          </a:xfrm>
          <a:noFill/>
        </p:spPr>
        <p:txBody>
          <a:bodyPr/>
          <a:lstStyle/>
          <a:p>
            <a:pPr algn="ctr" eaLnBrk="1" hangingPunct="1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因材網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學習扶助教學注意事項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5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副標題 4"/>
          <p:cNvSpPr txBox="1">
            <a:spLocks noGrp="1"/>
          </p:cNvSpPr>
          <p:nvPr>
            <p:ph type="body" sz="quarter" idx="1"/>
          </p:nvPr>
        </p:nvSpPr>
        <p:spPr>
          <a:xfrm>
            <a:off x="846991" y="3726472"/>
            <a:ext cx="7543801" cy="1055078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rPr dirty="0"/>
              <a:t> </a:t>
            </a:r>
          </a:p>
        </p:txBody>
      </p:sp>
      <p:pic>
        <p:nvPicPr>
          <p:cNvPr id="749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91" y="242337"/>
            <a:ext cx="1025391" cy="1036913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標題 1"/>
          <p:cNvSpPr txBox="1"/>
          <p:nvPr/>
        </p:nvSpPr>
        <p:spPr>
          <a:xfrm>
            <a:off x="312652" y="2278778"/>
            <a:ext cx="8398458" cy="72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 algn="ctr" defTabSz="914400">
              <a:lnSpc>
                <a:spcPts val="5600"/>
              </a:lnSpc>
              <a:defRPr sz="5400" b="1">
                <a:solidFill>
                  <a:srgbClr val="008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lang="zh-TW" altLang="en-US" sz="3200" dirty="0"/>
              <a:t>科技輔助自主學習</a:t>
            </a:r>
            <a:endParaRPr sz="3200" dirty="0"/>
          </a:p>
        </p:txBody>
      </p:sp>
      <p:sp>
        <p:nvSpPr>
          <p:cNvPr id="6" name="標題 1"/>
          <p:cNvSpPr>
            <a:spLocks noGrp="1"/>
          </p:cNvSpPr>
          <p:nvPr>
            <p:ph type="title" idx="4294967295"/>
          </p:nvPr>
        </p:nvSpPr>
        <p:spPr>
          <a:xfrm>
            <a:off x="0" y="3366731"/>
            <a:ext cx="9144000" cy="1562100"/>
          </a:xfrm>
          <a:prstGeom prst="rect">
            <a:avLst/>
          </a:prstGeo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</a:rPr>
              <a:t>因材網輔助自主學習成效</a:t>
            </a:r>
          </a:p>
        </p:txBody>
      </p:sp>
    </p:spTree>
    <p:extLst>
      <p:ext uri="{BB962C8B-B14F-4D97-AF65-F5344CB8AC3E}">
        <p14:creationId xmlns:p14="http://schemas.microsoft.com/office/powerpoint/2010/main" val="12736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1520" y="1124744"/>
          <a:ext cx="8640960" cy="4824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861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因材網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施測時間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300">
                <a:tc rowSpan="4">
                  <a:txBody>
                    <a:bodyPr/>
                    <a:lstStyle/>
                    <a:p>
                      <a:pPr lvl="0"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未使用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300">
                <a:tc rowSpan="4">
                  <a:txBody>
                    <a:bodyPr/>
                    <a:lstStyle/>
                    <a:p>
                      <a:pPr lvl="0"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40466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/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高雄市新威國小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-</a:t>
            </a:r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科技化評量篩選測驗結果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(</a:t>
            </a:r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未通過人數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</a:rPr>
              <a:t>)</a:t>
            </a:r>
            <a:endParaRPr lang="zh-TW" altLang="en-US" sz="2600" b="1" kern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Helvetic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28384" y="1124744"/>
            <a:ext cx="864096" cy="4824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endParaRPr lang="zh-TW" altLang="en-US" sz="1350" kern="120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992B52-6CCA-474A-B67D-FEA27A72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5409"/>
            <a:ext cx="7886110" cy="149464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專案管理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配發電腦使用紀錄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)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上可查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33120D5C-329A-4308-84D9-66B5B9B5E553}"/>
              </a:ext>
            </a:extLst>
          </p:cNvPr>
          <p:cNvSpPr/>
          <p:nvPr/>
        </p:nvSpPr>
        <p:spPr>
          <a:xfrm>
            <a:off x="628650" y="3041244"/>
            <a:ext cx="2354063" cy="5423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zh-TW" altLang="en-US" sz="3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載具管理</a:t>
            </a:r>
            <a:endParaRPr 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="" xmlns:a16="http://schemas.microsoft.com/office/drawing/2014/main" id="{E3FDAE16-74CD-4D12-90DA-FF7D8647467B}"/>
              </a:ext>
            </a:extLst>
          </p:cNvPr>
          <p:cNvSpPr/>
          <p:nvPr/>
        </p:nvSpPr>
        <p:spPr>
          <a:xfrm>
            <a:off x="628945" y="4024147"/>
            <a:ext cx="2428236" cy="1253621"/>
          </a:xfrm>
          <a:custGeom>
            <a:avLst/>
            <a:gdLst>
              <a:gd name="connsiteX0" fmla="*/ 0 w 3138750"/>
              <a:gd name="connsiteY0" fmla="*/ 0 h 614755"/>
              <a:gd name="connsiteX1" fmla="*/ 3138750 w 3138750"/>
              <a:gd name="connsiteY1" fmla="*/ 0 h 614755"/>
              <a:gd name="connsiteX2" fmla="*/ 3138750 w 3138750"/>
              <a:gd name="connsiteY2" fmla="*/ 614755 h 614755"/>
              <a:gd name="connsiteX3" fmla="*/ 0 w 3138750"/>
              <a:gd name="connsiteY3" fmla="*/ 614755 h 614755"/>
              <a:gd name="connsiteX4" fmla="*/ 0 w 3138750"/>
              <a:gd name="connsiteY4" fmla="*/ 0 h 6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750" h="614755">
                <a:moveTo>
                  <a:pt x="0" y="0"/>
                </a:moveTo>
                <a:lnTo>
                  <a:pt x="3138750" y="0"/>
                </a:lnTo>
                <a:lnTo>
                  <a:pt x="3138750" y="614755"/>
                </a:lnTo>
                <a:lnTo>
                  <a:pt x="0" y="614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載具</a:t>
            </a:r>
            <a:r>
              <a: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租借服務</a:t>
            </a:r>
            <a:endParaRPr 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雲端記錄分析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設備維護支援</a:t>
            </a:r>
            <a:endParaRPr lang="en-US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100" kern="1200" dirty="0"/>
          </a:p>
        </p:txBody>
      </p:sp>
      <p:sp>
        <p:nvSpPr>
          <p:cNvPr id="9" name="矩形 8" descr="Head with Gears">
            <a:extLst>
              <a:ext uri="{FF2B5EF4-FFF2-40B4-BE49-F238E27FC236}">
                <a16:creationId xmlns="" xmlns:a16="http://schemas.microsoft.com/office/drawing/2014/main" id="{B758EF44-5BD6-4835-95DD-798D007F63D1}"/>
              </a:ext>
            </a:extLst>
          </p:cNvPr>
          <p:cNvSpPr/>
          <p:nvPr/>
        </p:nvSpPr>
        <p:spPr>
          <a:xfrm>
            <a:off x="3941284" y="2047072"/>
            <a:ext cx="1042676" cy="91715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187884"/>
              <a:satOff val="18001"/>
              <a:lumOff val="4411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3EF82EB5-FC1D-45DC-9D91-0D11BEC4C18A}"/>
              </a:ext>
            </a:extLst>
          </p:cNvPr>
          <p:cNvSpPr/>
          <p:nvPr/>
        </p:nvSpPr>
        <p:spPr>
          <a:xfrm>
            <a:off x="3394674" y="3041244"/>
            <a:ext cx="2354063" cy="5423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zh-TW" altLang="en-US" sz="3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學習檢核</a:t>
            </a:r>
            <a:endParaRPr 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="" xmlns:a16="http://schemas.microsoft.com/office/drawing/2014/main" id="{5C35F332-BF0F-4B87-A85B-4081B8352A37}"/>
              </a:ext>
            </a:extLst>
          </p:cNvPr>
          <p:cNvSpPr/>
          <p:nvPr/>
        </p:nvSpPr>
        <p:spPr>
          <a:xfrm>
            <a:off x="3394969" y="4024147"/>
            <a:ext cx="2354063" cy="1253621"/>
          </a:xfrm>
          <a:custGeom>
            <a:avLst/>
            <a:gdLst>
              <a:gd name="connsiteX0" fmla="*/ 0 w 3138750"/>
              <a:gd name="connsiteY0" fmla="*/ 0 h 614755"/>
              <a:gd name="connsiteX1" fmla="*/ 3138750 w 3138750"/>
              <a:gd name="connsiteY1" fmla="*/ 0 h 614755"/>
              <a:gd name="connsiteX2" fmla="*/ 3138750 w 3138750"/>
              <a:gd name="connsiteY2" fmla="*/ 614755 h 614755"/>
              <a:gd name="connsiteX3" fmla="*/ 0 w 3138750"/>
              <a:gd name="connsiteY3" fmla="*/ 614755 h 614755"/>
              <a:gd name="connsiteX4" fmla="*/ 0 w 3138750"/>
              <a:gd name="connsiteY4" fmla="*/ 0 h 6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750" h="614755">
                <a:moveTo>
                  <a:pt x="0" y="0"/>
                </a:moveTo>
                <a:lnTo>
                  <a:pt x="3138750" y="0"/>
                </a:lnTo>
                <a:lnTo>
                  <a:pt x="3138750" y="614755"/>
                </a:lnTo>
                <a:lnTo>
                  <a:pt x="0" y="614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個別學習狀況</a:t>
            </a:r>
            <a:endParaRPr 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學科教學效益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師生參與情形</a:t>
            </a:r>
            <a:endParaRPr 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 descr="上升趨勢的橫條圖">
            <a:extLst>
              <a:ext uri="{FF2B5EF4-FFF2-40B4-BE49-F238E27FC236}">
                <a16:creationId xmlns="" xmlns:a16="http://schemas.microsoft.com/office/drawing/2014/main" id="{240165AC-B6CF-4AE0-9763-3092A831E95D}"/>
              </a:ext>
            </a:extLst>
          </p:cNvPr>
          <p:cNvSpPr/>
          <p:nvPr/>
        </p:nvSpPr>
        <p:spPr>
          <a:xfrm>
            <a:off x="6707308" y="2047072"/>
            <a:ext cx="1042676" cy="91715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375767"/>
              <a:satOff val="36001"/>
              <a:lumOff val="8823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矩形: 圓角 12">
            <a:extLst>
              <a:ext uri="{FF2B5EF4-FFF2-40B4-BE49-F238E27FC236}">
                <a16:creationId xmlns="" xmlns:a16="http://schemas.microsoft.com/office/drawing/2014/main" id="{5166F9E3-EDB7-492A-9B6C-50E6A8DF3F80}"/>
              </a:ext>
            </a:extLst>
          </p:cNvPr>
          <p:cNvSpPr/>
          <p:nvPr/>
        </p:nvSpPr>
        <p:spPr>
          <a:xfrm>
            <a:off x="6160697" y="3041244"/>
            <a:ext cx="2354063" cy="5423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b="1"/>
            </a:pPr>
            <a:r>
              <a:rPr lang="zh-TW" altLang="en-US" sz="3000" kern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效益評估</a:t>
            </a:r>
            <a:endParaRPr lang="en-US" sz="30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: 圖案 13">
            <a:extLst>
              <a:ext uri="{FF2B5EF4-FFF2-40B4-BE49-F238E27FC236}">
                <a16:creationId xmlns="" xmlns:a16="http://schemas.microsoft.com/office/drawing/2014/main" id="{739FD9DF-10F1-41DC-9363-B6DBC27D21E4}"/>
              </a:ext>
            </a:extLst>
          </p:cNvPr>
          <p:cNvSpPr/>
          <p:nvPr/>
        </p:nvSpPr>
        <p:spPr>
          <a:xfrm>
            <a:off x="6160992" y="4024147"/>
            <a:ext cx="2354063" cy="1154470"/>
          </a:xfrm>
          <a:custGeom>
            <a:avLst/>
            <a:gdLst>
              <a:gd name="connsiteX0" fmla="*/ 0 w 3138750"/>
              <a:gd name="connsiteY0" fmla="*/ 0 h 614755"/>
              <a:gd name="connsiteX1" fmla="*/ 3138750 w 3138750"/>
              <a:gd name="connsiteY1" fmla="*/ 0 h 614755"/>
              <a:gd name="connsiteX2" fmla="*/ 3138750 w 3138750"/>
              <a:gd name="connsiteY2" fmla="*/ 614755 h 614755"/>
              <a:gd name="connsiteX3" fmla="*/ 0 w 3138750"/>
              <a:gd name="connsiteY3" fmla="*/ 614755 h 614755"/>
              <a:gd name="connsiteX4" fmla="*/ 0 w 3138750"/>
              <a:gd name="connsiteY4" fmla="*/ 0 h 61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750" h="614755">
                <a:moveTo>
                  <a:pt x="0" y="0"/>
                </a:moveTo>
                <a:lnTo>
                  <a:pt x="3138750" y="0"/>
                </a:lnTo>
                <a:lnTo>
                  <a:pt x="3138750" y="614755"/>
                </a:lnTo>
                <a:lnTo>
                  <a:pt x="0" y="6147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教師教學回饋</a:t>
            </a:r>
            <a:endParaRPr 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專案維運效益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計畫滾動修正</a:t>
            </a:r>
            <a:endParaRPr 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ABF9BE7C-1AC7-4DB1-95D3-E6BC0DD549E0}"/>
              </a:ext>
            </a:extLst>
          </p:cNvPr>
          <p:cNvGrpSpPr/>
          <p:nvPr/>
        </p:nvGrpSpPr>
        <p:grpSpPr>
          <a:xfrm>
            <a:off x="1175262" y="1970054"/>
            <a:ext cx="1156823" cy="994172"/>
            <a:chOff x="1567015" y="1483738"/>
            <a:chExt cx="1542431" cy="1325563"/>
          </a:xfrm>
        </p:grpSpPr>
        <p:sp>
          <p:nvSpPr>
            <p:cNvPr id="6" name="矩形 5" descr="膝上型電腦">
              <a:extLst>
                <a:ext uri="{FF2B5EF4-FFF2-40B4-BE49-F238E27FC236}">
                  <a16:creationId xmlns="" xmlns:a16="http://schemas.microsoft.com/office/drawing/2014/main" id="{1E18AA20-FDF3-4430-BC78-1E3AF4472F7D}"/>
                </a:ext>
              </a:extLst>
            </p:cNvPr>
            <p:cNvSpPr/>
            <p:nvPr/>
          </p:nvSpPr>
          <p:spPr>
            <a:xfrm>
              <a:off x="1567015" y="1586429"/>
              <a:ext cx="1390234" cy="122287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sz="1350" dirty="0"/>
            </a:p>
          </p:txBody>
        </p:sp>
        <p:pic>
          <p:nvPicPr>
            <p:cNvPr id="18" name="圖形 17" descr="頭戴式耳機">
              <a:extLst>
                <a:ext uri="{FF2B5EF4-FFF2-40B4-BE49-F238E27FC236}">
                  <a16:creationId xmlns="" xmlns:a16="http://schemas.microsoft.com/office/drawing/2014/main" id="{1DB93BCB-CFB6-4F81-8386-4A0EE0076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95046" y="148373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6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200" dirty="0"/>
              <a:t>107</a:t>
            </a:r>
            <a:r>
              <a:rPr lang="zh-TW" altLang="en-US" sz="3200" dirty="0"/>
              <a:t>與</a:t>
            </a:r>
            <a:r>
              <a:rPr lang="en-US" altLang="zh-TW" sz="3200" dirty="0"/>
              <a:t>108</a:t>
            </a:r>
            <a:r>
              <a:rPr lang="zh-TW" altLang="en-US" sz="3200" dirty="0"/>
              <a:t>年縣市基本學力檢測排名進步分析（因材網使用成效）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資料來源：桃園市基本學力檢測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實驗組：</a:t>
            </a:r>
            <a:r>
              <a:rPr lang="en-US" altLang="zh-TW" sz="2400" dirty="0"/>
              <a:t>108</a:t>
            </a:r>
            <a:r>
              <a:rPr lang="zh-TW" altLang="en-US" sz="2400" dirty="0"/>
              <a:t>年</a:t>
            </a:r>
            <a:r>
              <a:rPr lang="en-US" altLang="zh-TW" sz="2400" dirty="0"/>
              <a:t>4</a:t>
            </a:r>
            <a:r>
              <a:rPr lang="zh-TW" altLang="en-US" sz="2400" dirty="0"/>
              <a:t>月</a:t>
            </a:r>
            <a:r>
              <a:rPr lang="en-US" altLang="zh-TW" sz="2400" dirty="0"/>
              <a:t>1</a:t>
            </a:r>
            <a:r>
              <a:rPr lang="zh-TW" altLang="en-US" sz="2400" dirty="0"/>
              <a:t>日</a:t>
            </a:r>
            <a:r>
              <a:rPr lang="en-US" altLang="zh-TW" sz="2400" dirty="0"/>
              <a:t>~108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</a:t>
            </a:r>
            <a:r>
              <a:rPr lang="en-US" altLang="zh-TW" sz="2400" dirty="0"/>
              <a:t>20</a:t>
            </a:r>
            <a:r>
              <a:rPr lang="zh-TW" altLang="en-US" sz="2400" dirty="0"/>
              <a:t>日使用因材網不同使用時數（</a:t>
            </a:r>
            <a:r>
              <a:rPr lang="en-US" altLang="zh-TW" sz="2400" dirty="0"/>
              <a:t>1</a:t>
            </a:r>
            <a:r>
              <a:rPr lang="zh-TW" altLang="en-US" sz="2400" dirty="0"/>
              <a:t>小時以上、</a:t>
            </a:r>
            <a:r>
              <a:rPr lang="en-US" altLang="zh-TW" sz="2400" dirty="0"/>
              <a:t>2</a:t>
            </a:r>
            <a:r>
              <a:rPr lang="zh-TW" altLang="en-US" sz="2400" dirty="0"/>
              <a:t>小時以上、</a:t>
            </a:r>
            <a:r>
              <a:rPr lang="en-US" altLang="zh-TW" sz="2400" dirty="0"/>
              <a:t>3</a:t>
            </a:r>
            <a:r>
              <a:rPr lang="zh-TW" altLang="en-US" sz="2400" dirty="0"/>
              <a:t>小時以上及小時以上）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控制組：無使用因材網（</a:t>
            </a:r>
            <a:r>
              <a:rPr lang="en-US" altLang="zh-TW" sz="2400" dirty="0"/>
              <a:t>0</a:t>
            </a:r>
            <a:r>
              <a:rPr lang="zh-TW" altLang="en-US" sz="2400" dirty="0"/>
              <a:t>時數）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排名平均進步幅度：以</a:t>
            </a:r>
            <a:r>
              <a:rPr lang="en-US" altLang="zh-TW" sz="2400" dirty="0"/>
              <a:t>107</a:t>
            </a:r>
            <a:r>
              <a:rPr lang="zh-TW" altLang="en-US" sz="2400" dirty="0"/>
              <a:t>年度分數為準，實驗組與控制組相同分數者之（</a:t>
            </a:r>
            <a:r>
              <a:rPr lang="en-US" altLang="zh-TW" sz="2400" dirty="0"/>
              <a:t>107</a:t>
            </a:r>
            <a:r>
              <a:rPr lang="zh-TW" altLang="en-US" sz="2400" dirty="0"/>
              <a:t>年縣市基本學力檢測排名 ─ </a:t>
            </a:r>
            <a:r>
              <a:rPr lang="en-US" altLang="zh-TW" sz="2400" dirty="0"/>
              <a:t>108</a:t>
            </a:r>
            <a:r>
              <a:rPr lang="zh-TW" altLang="en-US" sz="2400" dirty="0"/>
              <a:t>年縣市基本學力檢測排名）之平均數</a:t>
            </a: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7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分析結果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圖表 7"/>
          <p:cNvGraphicFramePr/>
          <p:nvPr/>
        </p:nvGraphicFramePr>
        <p:xfrm>
          <a:off x="945390" y="1690687"/>
          <a:ext cx="7253220" cy="476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3214080" y="1027907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因材網使用時間：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1080401~1080520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4080" y="5668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排名進步幅度差距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26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分析結果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圖表 7"/>
          <p:cNvGraphicFramePr/>
          <p:nvPr/>
        </p:nvGraphicFramePr>
        <p:xfrm>
          <a:off x="945390" y="1690687"/>
          <a:ext cx="7253220" cy="476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3214080" y="1027907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因材網使用時間：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1080401~1080520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4080" y="5668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排名進步幅度差距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1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資料來源：國民及學前教育署學習扶助評量測驗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觀察組：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日使用因材網時數進行區分（有使用、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參照組：未使用因材網（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通過率與進步平均分數：以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年篩選測驗未通過者，觀察組與參照組進行比較。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53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700340"/>
            <a:ext cx="9143999" cy="814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84408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kern="120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ctr"/>
            <a:r>
              <a:rPr lang="zh-TW" altLang="en-US" sz="3600" b="1" dirty="0"/>
              <a:t>使用因材網對於科技化評量結果之影響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70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00340"/>
            <a:ext cx="9143999" cy="814387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/>
              <a:t>運用因材網改善落後學生學習成效</a:t>
            </a:r>
            <a:endParaRPr lang="zh-TW" altLang="en-US" sz="3600" dirty="0"/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xmlns="" id="{9F4A4D4A-BD7E-45E3-BD06-1444EFF45023}"/>
              </a:ext>
            </a:extLst>
          </p:cNvPr>
          <p:cNvSpPr txBox="1">
            <a:spLocks/>
          </p:cNvSpPr>
          <p:nvPr/>
        </p:nvSpPr>
        <p:spPr bwMode="auto">
          <a:xfrm>
            <a:off x="827863" y="1808514"/>
            <a:ext cx="6672263" cy="9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b="1" dirty="0">
                <a:solidFill>
                  <a:srgbClr val="7030A0"/>
                </a:solidFill>
              </a:rPr>
              <a:t>相較於無使用數位學習平臺者，使用</a:t>
            </a:r>
            <a:r>
              <a:rPr lang="en-US" altLang="zh-TW" sz="1800" b="1" dirty="0">
                <a:solidFill>
                  <a:srgbClr val="7030A0"/>
                </a:solidFill>
              </a:rPr>
              <a:t>4</a:t>
            </a:r>
            <a:r>
              <a:rPr lang="zh-TW" altLang="en-US" sz="1800" b="1" dirty="0">
                <a:solidFill>
                  <a:srgbClr val="7030A0"/>
                </a:solidFill>
              </a:rPr>
              <a:t>小時以上者：</a:t>
            </a:r>
            <a:endParaRPr lang="en-US" altLang="zh-TW" sz="1800" b="1" dirty="0">
              <a:solidFill>
                <a:srgbClr val="7030A0"/>
              </a:solidFill>
            </a:endParaRPr>
          </a:p>
          <a:p>
            <a:pPr marL="200025" indent="-200025">
              <a:buFont typeface="Wingdings" panose="05000000000000000000" pitchFamily="2" charset="2"/>
              <a:buChar char="n"/>
            </a:pPr>
            <a:r>
              <a:rPr lang="zh-TW" altLang="en-US" sz="1800" b="1" dirty="0">
                <a:solidFill>
                  <a:srgbClr val="7030A0"/>
                </a:solidFill>
              </a:rPr>
              <a:t>「成長測驗通過率」數學及國語分別高出約</a:t>
            </a:r>
            <a:r>
              <a:rPr lang="en-US" altLang="zh-TW" sz="1800" b="1" dirty="0">
                <a:solidFill>
                  <a:srgbClr val="7030A0"/>
                </a:solidFill>
              </a:rPr>
              <a:t>14.94%</a:t>
            </a:r>
            <a:r>
              <a:rPr lang="zh-TW" altLang="en-US" sz="1800" b="1" dirty="0">
                <a:solidFill>
                  <a:srgbClr val="7030A0"/>
                </a:solidFill>
              </a:rPr>
              <a:t>及</a:t>
            </a:r>
            <a:r>
              <a:rPr lang="en-US" altLang="zh-TW" sz="1800" b="1" dirty="0">
                <a:solidFill>
                  <a:srgbClr val="7030A0"/>
                </a:solidFill>
              </a:rPr>
              <a:t>16.46%</a:t>
            </a:r>
          </a:p>
          <a:p>
            <a:pPr marL="200025" indent="-200025">
              <a:buFont typeface="Wingdings" panose="05000000000000000000" pitchFamily="2" charset="2"/>
              <a:buChar char="n"/>
            </a:pPr>
            <a:r>
              <a:rPr lang="zh-TW" altLang="en-US" sz="1800" b="1" dirty="0">
                <a:solidFill>
                  <a:srgbClr val="7030A0"/>
                </a:solidFill>
              </a:rPr>
              <a:t>「成長測驗進步分數」數學及國語分別高出約</a:t>
            </a:r>
            <a:r>
              <a:rPr lang="en-US" altLang="zh-TW" sz="1800" b="1" dirty="0">
                <a:solidFill>
                  <a:srgbClr val="7030A0"/>
                </a:solidFill>
              </a:rPr>
              <a:t>4.82</a:t>
            </a:r>
            <a:r>
              <a:rPr lang="zh-TW" altLang="en-US" sz="1800" b="1" dirty="0">
                <a:solidFill>
                  <a:srgbClr val="7030A0"/>
                </a:solidFill>
              </a:rPr>
              <a:t>分及</a:t>
            </a:r>
            <a:r>
              <a:rPr lang="en-US" altLang="zh-TW" sz="1800" b="1" dirty="0">
                <a:solidFill>
                  <a:srgbClr val="7030A0"/>
                </a:solidFill>
              </a:rPr>
              <a:t>4.57</a:t>
            </a:r>
            <a:r>
              <a:rPr lang="zh-TW" altLang="en-US" sz="1800" b="1" dirty="0">
                <a:solidFill>
                  <a:srgbClr val="7030A0"/>
                </a:solidFill>
              </a:rPr>
              <a:t>分</a:t>
            </a:r>
            <a:endParaRPr lang="en-US" altLang="zh-TW" sz="1800" b="1" dirty="0">
              <a:solidFill>
                <a:srgbClr val="7030A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" y="2807458"/>
            <a:ext cx="8663940" cy="349916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33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5" name="圖片預留位置 11" descr="一起伸向圓圈內的手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80588" cy="6804025"/>
          </a:xfrm>
          <a:prstGeom prst="rect">
            <a:avLst/>
          </a:prstGeom>
        </p:spPr>
      </p:pic>
      <p:sp>
        <p:nvSpPr>
          <p:cNvPr id="8" name="標題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-33971" y="2546424"/>
            <a:ext cx="8991600" cy="1261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72000" rtlCol="0" anchor="ctr" anchorCtr="0">
            <a:normAutofit/>
          </a:bodyPr>
          <a:lstStyle>
            <a:lvl1pPr algn="l" defTabSz="844082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kern="120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歡迎一同加入自主學習課堂實踐</a:t>
            </a:r>
            <a:endParaRPr lang="zh-TW" altLang="en-US" b="1" dirty="0">
              <a:sym typeface="Microsoft JhengHei UI" panose="020B0604030504040204" pitchFamily="34" charset="-120"/>
            </a:endParaRPr>
          </a:p>
        </p:txBody>
      </p:sp>
      <p:sp>
        <p:nvSpPr>
          <p:cNvPr id="9" name="副標題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-33971" y="3483598"/>
            <a:ext cx="9898743" cy="1133182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 lnSpcReduction="10000"/>
          </a:bodyPr>
          <a:lstStyle>
            <a:lvl1pPr marL="84408" indent="-84408" algn="l" defTabSz="844082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 kern="12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algn="l" defTabSz="844082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 kern="12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algn="l" defTabSz="844082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 kern="12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algn="l" defTabSz="844082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 kern="12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algn="l" defTabSz="844082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 kern="12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108-13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校：義竹 義興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社口 中埔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中山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內埔 興中 三和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北回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大南 塭港 安東 中埔中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109-20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校：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義竹中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過溝中 竹村 南新 後塘 南靖 忠和 和興 頂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 復興 東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福樂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大林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桃源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黎明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甕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十字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6630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矩形 4"/>
          <p:cNvSpPr txBox="1"/>
          <p:nvPr/>
        </p:nvSpPr>
        <p:spPr>
          <a:xfrm>
            <a:off x="351692" y="3163765"/>
            <a:ext cx="8440617" cy="98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844082">
              <a:lnSpc>
                <a:spcPct val="150000"/>
              </a:lnSpc>
              <a:defRPr sz="4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　</a:t>
            </a:r>
          </a:p>
        </p:txBody>
      </p:sp>
      <p:pic>
        <p:nvPicPr>
          <p:cNvPr id="2469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45" y="538402"/>
            <a:ext cx="607345" cy="6141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56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: 圖案 196">
            <a:extLst>
              <a:ext uri="{FF2B5EF4-FFF2-40B4-BE49-F238E27FC236}">
                <a16:creationId xmlns="" xmlns:a16="http://schemas.microsoft.com/office/drawing/2014/main" id="{1F9386B8-0219-40AC-8DC2-3BCACA51DFBC}"/>
              </a:ext>
            </a:extLst>
          </p:cNvPr>
          <p:cNvSpPr/>
          <p:nvPr/>
        </p:nvSpPr>
        <p:spPr>
          <a:xfrm>
            <a:off x="-33968" y="857250"/>
            <a:ext cx="3189353" cy="4831278"/>
          </a:xfrm>
          <a:custGeom>
            <a:avLst/>
            <a:gdLst>
              <a:gd name="connsiteX0" fmla="*/ 0 w 4252471"/>
              <a:gd name="connsiteY0" fmla="*/ 0 h 6441704"/>
              <a:gd name="connsiteX1" fmla="*/ 3943760 w 4252471"/>
              <a:gd name="connsiteY1" fmla="*/ 0 h 6441704"/>
              <a:gd name="connsiteX2" fmla="*/ 4006499 w 4252471"/>
              <a:gd name="connsiteY2" fmla="*/ 167154 h 6441704"/>
              <a:gd name="connsiteX3" fmla="*/ 4252471 w 4252471"/>
              <a:gd name="connsiteY3" fmla="*/ 1633843 h 6441704"/>
              <a:gd name="connsiteX4" fmla="*/ 148643 w 4252471"/>
              <a:gd name="connsiteY4" fmla="*/ 6410777 h 6441704"/>
              <a:gd name="connsiteX5" fmla="*/ 0 w 4252471"/>
              <a:gd name="connsiteY5" fmla="*/ 6441704 h 644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2471" h="6441704">
                <a:moveTo>
                  <a:pt x="0" y="0"/>
                </a:moveTo>
                <a:lnTo>
                  <a:pt x="3943760" y="0"/>
                </a:lnTo>
                <a:lnTo>
                  <a:pt x="4006499" y="167154"/>
                </a:lnTo>
                <a:cubicBezTo>
                  <a:pt x="4166355" y="630481"/>
                  <a:pt x="4252471" y="1123096"/>
                  <a:pt x="4252471" y="1633843"/>
                </a:cubicBezTo>
                <a:cubicBezTo>
                  <a:pt x="4252471" y="3932206"/>
                  <a:pt x="2508623" y="5863394"/>
                  <a:pt x="148643" y="6410777"/>
                </a:cubicBezTo>
                <a:lnTo>
                  <a:pt x="0" y="644170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4E33B12-6005-4FEB-B94A-868ECCEC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1" r="4039"/>
          <a:stretch/>
        </p:blipFill>
        <p:spPr>
          <a:xfrm>
            <a:off x="73324" y="1816542"/>
            <a:ext cx="2679497" cy="244801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1ABC3E1-FD82-40DC-B4D2-1070A23143E5}"/>
              </a:ext>
            </a:extLst>
          </p:cNvPr>
          <p:cNvSpPr txBox="1"/>
          <p:nvPr/>
        </p:nvSpPr>
        <p:spPr>
          <a:xfrm>
            <a:off x="208675" y="415742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嘉義縣創新教育白皮書</a:t>
            </a:r>
          </a:p>
        </p:txBody>
      </p:sp>
      <p:sp>
        <p:nvSpPr>
          <p:cNvPr id="6" name="手繪多邊形: 圖案 6">
            <a:extLst>
              <a:ext uri="{FF2B5EF4-FFF2-40B4-BE49-F238E27FC236}">
                <a16:creationId xmlns="" xmlns:a16="http://schemas.microsoft.com/office/drawing/2014/main" id="{D8834827-5F5C-4809-82F4-B89A6461119C}"/>
              </a:ext>
            </a:extLst>
          </p:cNvPr>
          <p:cNvSpPr/>
          <p:nvPr/>
        </p:nvSpPr>
        <p:spPr>
          <a:xfrm>
            <a:off x="3068545" y="1524224"/>
            <a:ext cx="5750415" cy="584635"/>
          </a:xfrm>
          <a:custGeom>
            <a:avLst/>
            <a:gdLst>
              <a:gd name="connsiteX0" fmla="*/ 0 w 8850468"/>
              <a:gd name="connsiteY0" fmla="*/ 0 h 779513"/>
              <a:gd name="connsiteX1" fmla="*/ 8850468 w 8850468"/>
              <a:gd name="connsiteY1" fmla="*/ 0 h 779513"/>
              <a:gd name="connsiteX2" fmla="*/ 8850468 w 8850468"/>
              <a:gd name="connsiteY2" fmla="*/ 779513 h 779513"/>
              <a:gd name="connsiteX3" fmla="*/ 0 w 8850468"/>
              <a:gd name="connsiteY3" fmla="*/ 779513 h 779513"/>
              <a:gd name="connsiteX4" fmla="*/ 0 w 8850468"/>
              <a:gd name="connsiteY4" fmla="*/ 0 h 7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468" h="779513">
                <a:moveTo>
                  <a:pt x="0" y="0"/>
                </a:moveTo>
                <a:lnTo>
                  <a:pt x="8850468" y="0"/>
                </a:lnTo>
                <a:lnTo>
                  <a:pt x="8850468" y="779513"/>
                </a:lnTo>
                <a:lnTo>
                  <a:pt x="0" y="7795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4054" tIns="91440" rIns="91440" bIns="91440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用科技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數位翻轉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焦點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C7DB8B71-E8A8-447E-85A6-6158B17DAD36}"/>
              </a:ext>
            </a:extLst>
          </p:cNvPr>
          <p:cNvSpPr/>
          <p:nvPr/>
        </p:nvSpPr>
        <p:spPr>
          <a:xfrm>
            <a:off x="2752820" y="1451145"/>
            <a:ext cx="631448" cy="730793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矩形 3"/>
          <p:cNvSpPr/>
          <p:nvPr/>
        </p:nvSpPr>
        <p:spPr>
          <a:xfrm>
            <a:off x="2655499" y="2405912"/>
            <a:ext cx="6488501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>
              <a:buFont typeface="Wingdings" panose="05000000000000000000" pitchFamily="2" charset="2"/>
              <a:buChar char="u"/>
            </a:pP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投資學習環境</a:t>
            </a:r>
            <a:r>
              <a:rPr lang="zh-TW" altLang="en-US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擴增智慧教室教學動能</a:t>
            </a:r>
          </a:p>
          <a:p>
            <a:pPr marL="514350" indent="-514350">
              <a:buFont typeface="Wingdings" panose="05000000000000000000" pitchFamily="2" charset="2"/>
              <a:buChar char="u"/>
            </a:pP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強化教師教學</a:t>
            </a:r>
            <a:r>
              <a:rPr lang="zh-TW" altLang="en-US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700" b="1" dirty="0">
              <a:ln w="22225">
                <a:noFill/>
                <a:prstDash val="solid"/>
              </a:ln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鼓勵教師運用資訊設備</a:t>
            </a:r>
            <a:endParaRPr lang="en-US" altLang="zh-TW" sz="2700" b="1" dirty="0">
              <a:ln w="22225">
                <a:noFill/>
                <a:prstDash val="solid"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2.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辦理跨校遠距教學</a:t>
            </a:r>
            <a:r>
              <a:rPr lang="zh-TW" altLang="en-US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700" b="1" dirty="0">
              <a:ln w="22225">
                <a:noFill/>
                <a:prstDash val="solid"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3.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培訓教師具備數位教學能力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4350" indent="-514350">
              <a:buFont typeface="Wingdings" panose="05000000000000000000" pitchFamily="2" charset="2"/>
              <a:buChar char="u"/>
            </a:pP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優化學生學習</a:t>
            </a:r>
            <a:r>
              <a:rPr lang="zh-TW" altLang="en-US" sz="27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提供適性化自主學習平台</a:t>
            </a:r>
            <a:r>
              <a:rPr lang="en-US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因材</a:t>
            </a:r>
            <a:r>
              <a:rPr lang="zh-TW" altLang="zh-TW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en-US" altLang="zh-TW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學習拍</a:t>
            </a:r>
            <a:r>
              <a:rPr lang="zh-TW" altLang="zh-TW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7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酷課</a:t>
            </a:r>
            <a:r>
              <a:rPr lang="zh-TW" altLang="zh-TW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</a:t>
            </a:r>
            <a:r>
              <a:rPr lang="zh-TW" altLang="en-US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、均一、</a:t>
            </a:r>
            <a:r>
              <a:rPr lang="en-US" altLang="zh-TW" sz="27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PaGamo</a:t>
            </a:r>
            <a:r>
              <a:rPr lang="en-US" altLang="zh-TW" sz="27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  <a:endParaRPr lang="zh-TW" altLang="en-US" sz="2700" b="1" dirty="0">
              <a:ln w="22225">
                <a:noFill/>
                <a:prstDash val="solid"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7470" y="0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嘉義縣教育六大政策</a:t>
            </a:r>
            <a:endParaRPr lang="zh-TW" altLang="en-US" sz="5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0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113904" y="1217656"/>
            <a:ext cx="3453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b="1" dirty="0">
                <a:solidFill>
                  <a:srgbClr val="FF0000"/>
                </a:solidFill>
              </a:rPr>
              <a:t>什麼是智慧教室？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4" y="2127322"/>
            <a:ext cx="4108622" cy="2965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594022" y="5250077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日治時代教室上課圖</a:t>
            </a:r>
          </a:p>
        </p:txBody>
      </p:sp>
      <p:pic>
        <p:nvPicPr>
          <p:cNvPr id="7" name="內容版面配置區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560" y="2127322"/>
            <a:ext cx="4006813" cy="2965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6132040" y="5195116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智慧教室教室上課圖</a:t>
            </a:r>
          </a:p>
        </p:txBody>
      </p:sp>
    </p:spTree>
    <p:extLst>
      <p:ext uri="{BB962C8B-B14F-4D97-AF65-F5344CB8AC3E}">
        <p14:creationId xmlns:p14="http://schemas.microsoft.com/office/powerpoint/2010/main" val="33749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90" y="1039871"/>
            <a:ext cx="8777700" cy="4811928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65" y="1058213"/>
            <a:ext cx="8436071" cy="47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25" y="299544"/>
            <a:ext cx="8855169" cy="6227380"/>
          </a:xfrm>
        </p:spPr>
      </p:pic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073" y="4098091"/>
            <a:ext cx="2439590" cy="586689"/>
          </a:xfrm>
        </p:spPr>
        <p:txBody>
          <a:bodyPr rtlCol="0"/>
          <a:lstStyle/>
          <a:p>
            <a:pPr rtl="0"/>
            <a:r>
              <a:rPr lang="en-US" altLang="zh-TW" dirty="0"/>
              <a:t>jens@bellowscollege.com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913789809"/>
              </p:ext>
            </p:extLst>
          </p:nvPr>
        </p:nvGraphicFramePr>
        <p:xfrm>
          <a:off x="599486" y="488730"/>
          <a:ext cx="7908445" cy="6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58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RI限閱級_樣式A">
  <a:themeElements>
    <a:clrScheme name="ITRI限閱級_樣式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TRI限閱級_樣式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TRI限閱級_樣式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TRI限閱級_樣式A">
  <a:themeElements>
    <a:clrScheme name="ITRI限閱級_樣式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TRI限閱級_樣式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TRI限閱級_樣式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19314</TotalTime>
  <Words>3399</Words>
  <Application>Microsoft Office PowerPoint</Application>
  <PresentationFormat>如螢幕大小 (4:3)</PresentationFormat>
  <Paragraphs>696</Paragraphs>
  <Slides>56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56</vt:i4>
      </vt:variant>
    </vt:vector>
  </HeadingPairs>
  <TitlesOfParts>
    <vt:vector size="77" baseType="lpstr">
      <vt:lpstr>Microsoft JhengHei UI</vt:lpstr>
      <vt:lpstr>Microsoft YaHei</vt:lpstr>
      <vt:lpstr>王漢宗特黑體繁</vt:lpstr>
      <vt:lpstr>華康儷中黑</vt:lpstr>
      <vt:lpstr>華康儷粗宋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Cambria</vt:lpstr>
      <vt:lpstr>Candara</vt:lpstr>
      <vt:lpstr>Helvetica</vt:lpstr>
      <vt:lpstr>Times New Roman</vt:lpstr>
      <vt:lpstr>Trebuchet MS</vt:lpstr>
      <vt:lpstr>Wingdings</vt:lpstr>
      <vt:lpstr>ITRI限閱級_樣式A</vt:lpstr>
      <vt:lpstr>Office Theme</vt:lpstr>
      <vt:lpstr>Office 佈景主題</vt:lpstr>
      <vt:lpstr>PowerPoint 簡報</vt:lpstr>
      <vt:lpstr>說文解字</vt:lpstr>
      <vt:lpstr>智慧教室建置情形</vt:lpstr>
      <vt:lpstr>PowerPoint 簡報</vt:lpstr>
      <vt:lpstr>專案管理(配發電腦使用紀錄) 線上可查詢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嘉義縣110學年度資訊、科技校訂課程 計畫撰寫模式</vt:lpstr>
      <vt:lpstr>PowerPoint 簡報</vt:lpstr>
      <vt:lpstr>PowerPoint 簡報</vt:lpstr>
      <vt:lpstr>PowerPoint 簡報</vt:lpstr>
      <vt:lpstr>因材網</vt:lpstr>
      <vt:lpstr>最近常看到的…</vt:lpstr>
      <vt:lpstr>我們也來「自主學習」一下…</vt:lpstr>
      <vt:lpstr> </vt:lpstr>
      <vt:lpstr>PowerPoint 簡報</vt:lpstr>
      <vt:lpstr>PowerPoint 簡報</vt:lpstr>
      <vt:lpstr>PowerPoint 簡報</vt:lpstr>
      <vt:lpstr>109年研習計畫說明</vt:lpstr>
      <vt:lpstr>PowerPoint 簡報</vt:lpstr>
      <vt:lpstr>整體規劃-中小學數位學習</vt:lpstr>
      <vt:lpstr>數位學習推動重點</vt:lpstr>
      <vt:lpstr>PowerPoint 簡報</vt:lpstr>
      <vt:lpstr>PowerPoint 簡報</vt:lpstr>
      <vt:lpstr>前瞻2.0 : 校園5G示範教室與學習載具計畫</vt:lpstr>
      <vt:lpstr>前瞻基礎建設2.0計畫申請(草案) 強化智慧學習及5G教育應用示範</vt:lpstr>
      <vt:lpstr>前瞻基礎建設2.0計畫申請</vt:lpstr>
      <vt:lpstr>行動載具管理與推動參考機制</vt:lpstr>
      <vt:lpstr>自主學習的重要性</vt:lpstr>
      <vt:lpstr>廿一世紀教育重點：終身學習</vt:lpstr>
      <vt:lpstr>對終身學習能力的培養至關重要</vt:lpstr>
      <vt:lpstr>學生構念與學力檢測相關探討</vt:lpstr>
      <vt:lpstr>PowerPoint 簡報</vt:lpstr>
      <vt:lpstr>2019年8縣市學力檢測結果</vt:lpstr>
      <vt:lpstr>三、五及九年級 學生構念及其國語科學力表現之相關探究</vt:lpstr>
      <vt:lpstr>三、五及九年級 學生構念及其數學科學力表現之相關探究</vt:lpstr>
      <vt:lpstr>五年級及九年級 學生構念及其英語科學力表現之相關探究</vt:lpstr>
      <vt:lpstr>五年級及九年級 學生構念及其自然科學力表現之相關探究</vt:lpstr>
      <vt:lpstr>PowerPoint 簡報</vt:lpstr>
      <vt:lpstr>自主學習的指導原則    (修改自何世敏,2017)</vt:lpstr>
      <vt:lpstr>因材網強化學習扶助教學</vt:lpstr>
      <vt:lpstr>PowerPoint 簡報</vt:lpstr>
      <vt:lpstr>因材網-學習扶助教學注意事項</vt:lpstr>
      <vt:lpstr>因材網輔助自主學習成效</vt:lpstr>
      <vt:lpstr>PowerPoint 簡報</vt:lpstr>
      <vt:lpstr>107與108年縣市基本學力檢測排名進步分析（因材網使用成效）</vt:lpstr>
      <vt:lpstr>分析結果</vt:lpstr>
      <vt:lpstr>分析結果</vt:lpstr>
      <vt:lpstr>PowerPoint 簡報</vt:lpstr>
      <vt:lpstr>運用因材網改善落後學生學習成效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kbc</dc:creator>
  <cp:lastModifiedBy>USER</cp:lastModifiedBy>
  <cp:revision>508</cp:revision>
  <cp:lastPrinted>2020-04-15T09:44:21Z</cp:lastPrinted>
  <dcterms:modified xsi:type="dcterms:W3CDTF">2020-09-24T22:45:02Z</dcterms:modified>
</cp:coreProperties>
</file>